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6858000" cx="9144000"/>
  <p:notesSz cx="7099300" cy="10234600"/>
  <p:embeddedFontLst>
    <p:embeddedFont>
      <p:font typeface="Open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224">
          <p15:clr>
            <a:srgbClr val="A4A3A4"/>
          </p15:clr>
        </p15:guide>
        <p15:guide id="2" pos="2236">
          <p15:clr>
            <a:srgbClr val="A4A3A4"/>
          </p15:clr>
        </p15:guide>
      </p15:notesGuideLst>
    </p:ext>
    <p:ext uri="http://customooxmlschemas.google.com/">
      <go:slidesCustomData xmlns:go="http://customooxmlschemas.google.com/" r:id="rId80" roundtripDataSignature="AMtx7mgCxMunFdWi9OrbddqCP8pSSD0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0A8B23-5104-4595-8930-4CBE0C0FA80A}">
  <a:tblStyle styleId="{930A8B23-5104-4595-8930-4CBE0C0FA80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224" orient="horz"/>
        <p:guide pos="2236"/>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OpenSans-bold.fntdata"/><Relationship Id="rId32" Type="http://schemas.openxmlformats.org/officeDocument/2006/relationships/slide" Target="slides/slide26.xml"/><Relationship Id="rId76" Type="http://schemas.openxmlformats.org/officeDocument/2006/relationships/font" Target="fonts/OpenSans-regular.fntdata"/><Relationship Id="rId35" Type="http://schemas.openxmlformats.org/officeDocument/2006/relationships/slide" Target="slides/slide29.xml"/><Relationship Id="rId79" Type="http://schemas.openxmlformats.org/officeDocument/2006/relationships/font" Target="fonts/OpenSans-boldItalic.fntdata"/><Relationship Id="rId34" Type="http://schemas.openxmlformats.org/officeDocument/2006/relationships/slide" Target="slides/slide28.xml"/><Relationship Id="rId78" Type="http://schemas.openxmlformats.org/officeDocument/2006/relationships/font" Target="fonts/OpenSans-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1"/>
            <a:ext cx="3076363" cy="511731"/>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1295" y="1"/>
            <a:ext cx="3076363" cy="511731"/>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721107"/>
            <a:ext cx="3076363" cy="511731"/>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1295" y="9721107"/>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s-E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6" name="Google Shape;66;p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9: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23" name="Google Shape;123;p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c8c9beee1_0_167: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5c8c9beee1_0_167: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30" name="Google Shape;130;g15c8c9beee1_0_167: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37" name="Google Shape;137;p1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43" name="Google Shape;143;p1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0" name="Google Shape;150;p1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63" name="Google Shape;163;p1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69" name="Google Shape;169;p1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76" name="Google Shape;176;p1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3" name="Google Shape;183;p1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2" name="Google Shape;72;p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8: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90" name="Google Shape;190;p1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9: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97" name="Google Shape;197;p1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0: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04" name="Google Shape;204;p2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1" name="Google Shape;211;p2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2: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8" name="Google Shape;218;p2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25" name="Google Shape;225;p2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4: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1" name="Google Shape;231;p2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7" name="Google Shape;237;p2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6: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43" name="Google Shape;243;p2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7: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49" name="Google Shape;249;p2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8" name="Google Shape;78;p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8: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56" name="Google Shape;256;p2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9: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63" name="Google Shape;263;p2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0: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70" name="Google Shape;270;p3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77" name="Google Shape;277;p3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2: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84" name="Google Shape;284;p3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91" name="Google Shape;291;p3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4: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98" name="Google Shape;298;p3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5" name="Google Shape;305;p3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6: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12" name="Google Shape;312;p3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7: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18" name="Google Shape;318;p3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5c8c9beee1_0_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5c8c9beee1_0_0: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5" name="Google Shape;85;g15c8c9beee1_0_0:notes"/>
          <p:cNvSpPr txBox="1"/>
          <p:nvPr>
            <p:ph idx="12" type="sldNum"/>
          </p:nvPr>
        </p:nvSpPr>
        <p:spPr>
          <a:xfrm>
            <a:off x="4021295" y="9721107"/>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8: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24" name="Google Shape;324;p3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9: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31" name="Google Shape;331;p3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0: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38" name="Google Shape;338;p4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4" name="Google Shape;344;p4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2: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51" name="Google Shape;351;p4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58" name="Google Shape;358;p4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4: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5" name="Google Shape;365;p4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1" name="Google Shape;371;p4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6: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8" name="Google Shape;378;p4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7: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84" name="Google Shape;384;p4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1" name="Google Shape;91;p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8: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0" name="Google Shape;390;p4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9: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6" name="Google Shape;396;p4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50: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02" name="Google Shape;402;p5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09" name="Google Shape;409;p5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2: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15" name="Google Shape;415;p5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21" name="Google Shape;421;p5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4: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27" name="Google Shape;427;p5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3" name="Google Shape;433;p5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6: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9" name="Google Shape;439;p5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7: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46" name="Google Shape;446;p5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7" name="Google Shape;97;p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8: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53" name="Google Shape;453;p5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9: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60" name="Google Shape;460;p5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60: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66" name="Google Shape;466;p6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6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72" name="Google Shape;472;p6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62: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78" name="Google Shape;478;p6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6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84" name="Google Shape;484;p6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64: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90" name="Google Shape;490;p6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6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96" name="Google Shape;496;p6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7: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02" name="Google Shape;502;p6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68: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rm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4" name="Google Shape;104;p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11" name="Google Shape;111;p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8: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17" name="Google Shape;117;p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70"/>
          <p:cNvSpPr txBox="1"/>
          <p:nvPr>
            <p:ph type="ctrTitle"/>
          </p:nvPr>
        </p:nvSpPr>
        <p:spPr>
          <a:xfrm>
            <a:off x="683568" y="2708921"/>
            <a:ext cx="7772400" cy="1584176"/>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F2F2F2"/>
              </a:buClr>
              <a:buSzPts val="2200"/>
              <a:buFont typeface="Open Sans"/>
              <a:buNone/>
              <a:defRPr b="1" i="0" sz="2200">
                <a:solidFill>
                  <a:srgbClr val="F2F2F2"/>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0"/>
          <p:cNvSpPr txBox="1"/>
          <p:nvPr>
            <p:ph idx="1" type="subTitle"/>
          </p:nvPr>
        </p:nvSpPr>
        <p:spPr>
          <a:xfrm>
            <a:off x="683568" y="4387552"/>
            <a:ext cx="7776864" cy="76964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SzPts val="1400"/>
              <a:buNone/>
              <a:defRPr b="0" sz="1400">
                <a:solidFill>
                  <a:schemeClr val="lt1"/>
                </a:solidFill>
                <a:latin typeface="Open Sans"/>
                <a:ea typeface="Open Sans"/>
                <a:cs typeface="Open Sans"/>
                <a:sym typeface="Open Sans"/>
              </a:defRPr>
            </a:lvl1pPr>
            <a:lvl2pPr lvl="1" algn="ctr">
              <a:lnSpc>
                <a:spcPct val="100000"/>
              </a:lnSpc>
              <a:spcBef>
                <a:spcPts val="280"/>
              </a:spcBef>
              <a:spcAft>
                <a:spcPts val="0"/>
              </a:spcAft>
              <a:buSzPts val="1400"/>
              <a:buNone/>
              <a:defRPr>
                <a:solidFill>
                  <a:srgbClr val="888888"/>
                </a:solidFill>
              </a:defRPr>
            </a:lvl2pPr>
            <a:lvl3pPr lvl="2" algn="ctr">
              <a:lnSpc>
                <a:spcPct val="100000"/>
              </a:lnSpc>
              <a:spcBef>
                <a:spcPts val="280"/>
              </a:spcBef>
              <a:spcAft>
                <a:spcPts val="0"/>
              </a:spcAft>
              <a:buSzPts val="1400"/>
              <a:buNone/>
              <a:defRPr>
                <a:solidFill>
                  <a:srgbClr val="888888"/>
                </a:solidFill>
              </a:defRPr>
            </a:lvl3pPr>
            <a:lvl4pPr lvl="3" algn="ctr">
              <a:lnSpc>
                <a:spcPct val="100000"/>
              </a:lnSpc>
              <a:spcBef>
                <a:spcPts val="280"/>
              </a:spcBef>
              <a:spcAft>
                <a:spcPts val="0"/>
              </a:spcAft>
              <a:buSzPts val="1400"/>
              <a:buNone/>
              <a:defRPr>
                <a:solidFill>
                  <a:srgbClr val="888888"/>
                </a:solidFill>
              </a:defRPr>
            </a:lvl4pPr>
            <a:lvl5pPr lvl="4" algn="ctr">
              <a:lnSpc>
                <a:spcPct val="100000"/>
              </a:lnSpc>
              <a:spcBef>
                <a:spcPts val="280"/>
              </a:spcBef>
              <a:spcAft>
                <a:spcPts val="0"/>
              </a:spcAft>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21" name="Shape 21"/>
        <p:cNvGrpSpPr/>
        <p:nvPr/>
      </p:nvGrpSpPr>
      <p:grpSpPr>
        <a:xfrm>
          <a:off x="0" y="0"/>
          <a:ext cx="0" cy="0"/>
          <a:chOff x="0" y="0"/>
          <a:chExt cx="0" cy="0"/>
        </a:xfrm>
      </p:grpSpPr>
      <p:sp>
        <p:nvSpPr>
          <p:cNvPr id="22" name="Google Shape;22;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5" name="Google Shape;25;p71"/>
          <p:cNvSpPr txBox="1"/>
          <p:nvPr>
            <p:ph type="title"/>
          </p:nvPr>
        </p:nvSpPr>
        <p:spPr>
          <a:xfrm>
            <a:off x="827584" y="908720"/>
            <a:ext cx="7488833" cy="926976"/>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85CF"/>
              </a:buClr>
              <a:buSzPts val="2200"/>
              <a:buFont typeface="Open Sans"/>
              <a:buNone/>
              <a:defRPr b="1" sz="2200">
                <a:solidFill>
                  <a:srgbClr val="0085C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71"/>
          <p:cNvSpPr txBox="1"/>
          <p:nvPr>
            <p:ph idx="1" type="body"/>
          </p:nvPr>
        </p:nvSpPr>
        <p:spPr>
          <a:xfrm>
            <a:off x="827584" y="1988840"/>
            <a:ext cx="7488832" cy="4104456"/>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dk2"/>
              </a:buClr>
              <a:buSzPts val="1400"/>
              <a:buFont typeface="Open Sans"/>
              <a:buNone/>
              <a:defRPr sz="1400">
                <a:latin typeface="Open Sans"/>
                <a:ea typeface="Open Sans"/>
                <a:cs typeface="Open Sans"/>
                <a:sym typeface="Open Sans"/>
              </a:defRPr>
            </a:lvl1pPr>
            <a:lvl2pPr indent="-317500" lvl="1" marL="914400" algn="l">
              <a:lnSpc>
                <a:spcPct val="100000"/>
              </a:lnSpc>
              <a:spcBef>
                <a:spcPts val="280"/>
              </a:spcBef>
              <a:spcAft>
                <a:spcPts val="0"/>
              </a:spcAft>
              <a:buClr>
                <a:schemeClr val="dk2"/>
              </a:buClr>
              <a:buSzPts val="1400"/>
              <a:buFont typeface="Open Sans"/>
              <a:buChar char="–"/>
              <a:defRPr sz="1400">
                <a:latin typeface="Open Sans"/>
                <a:ea typeface="Open Sans"/>
                <a:cs typeface="Open Sans"/>
                <a:sym typeface="Open Sans"/>
              </a:defRPr>
            </a:lvl2pPr>
            <a:lvl3pPr indent="-317500" lvl="2" marL="1371600" algn="l">
              <a:lnSpc>
                <a:spcPct val="100000"/>
              </a:lnSpc>
              <a:spcBef>
                <a:spcPts val="280"/>
              </a:spcBef>
              <a:spcAft>
                <a:spcPts val="0"/>
              </a:spcAft>
              <a:buClr>
                <a:schemeClr val="dk2"/>
              </a:buClr>
              <a:buSzPts val="1400"/>
              <a:buFont typeface="Open Sans"/>
              <a:buChar char="–"/>
              <a:defRPr sz="1400">
                <a:latin typeface="Open Sans"/>
                <a:ea typeface="Open Sans"/>
                <a:cs typeface="Open Sans"/>
                <a:sym typeface="Open Sans"/>
              </a:defRPr>
            </a:lvl3pPr>
            <a:lvl4pPr indent="-317500" lvl="3" marL="1828800" algn="l">
              <a:lnSpc>
                <a:spcPct val="100000"/>
              </a:lnSpc>
              <a:spcBef>
                <a:spcPts val="280"/>
              </a:spcBef>
              <a:spcAft>
                <a:spcPts val="0"/>
              </a:spcAft>
              <a:buClr>
                <a:schemeClr val="dk2"/>
              </a:buClr>
              <a:buSzPts val="1400"/>
              <a:buFont typeface="Open Sans"/>
              <a:buChar char="–"/>
              <a:defRPr sz="1400">
                <a:latin typeface="Open Sans"/>
                <a:ea typeface="Open Sans"/>
                <a:cs typeface="Open Sans"/>
                <a:sym typeface="Open Sans"/>
              </a:defRPr>
            </a:lvl4pPr>
            <a:lvl5pPr indent="-317500" lvl="4" marL="2286000" algn="l">
              <a:lnSpc>
                <a:spcPct val="100000"/>
              </a:lnSpc>
              <a:spcBef>
                <a:spcPts val="280"/>
              </a:spcBef>
              <a:spcAft>
                <a:spcPts val="0"/>
              </a:spcAft>
              <a:buClr>
                <a:schemeClr val="dk2"/>
              </a:buClr>
              <a:buSzPts val="1400"/>
              <a:buFont typeface="Open Sans"/>
              <a:buChar char="–"/>
              <a:defRPr sz="1400">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 de Presentación">
  <p:cSld name="Fin de Presentación">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2"/>
          <p:cNvSpPr txBox="1"/>
          <p:nvPr>
            <p:ph idx="1" type="body"/>
          </p:nvPr>
        </p:nvSpPr>
        <p:spPr>
          <a:xfrm>
            <a:off x="1475655" y="908721"/>
            <a:ext cx="6840761" cy="41764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2000"/>
              <a:buNone/>
              <a:defRPr sz="2000">
                <a:solidFill>
                  <a:schemeClr val="lt1"/>
                </a:solidFill>
                <a:latin typeface="Open Sans"/>
                <a:ea typeface="Open Sans"/>
                <a:cs typeface="Open Sans"/>
                <a:sym typeface="Open Sans"/>
              </a:defRPr>
            </a:lvl1pPr>
            <a:lvl2pPr indent="-228600" lvl="1" marL="914400" algn="l">
              <a:lnSpc>
                <a:spcPct val="100000"/>
              </a:lnSpc>
              <a:spcBef>
                <a:spcPts val="36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9" name="Google Shape;29;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32" name="Shape 32"/>
        <p:cNvGrpSpPr/>
        <p:nvPr/>
      </p:nvGrpSpPr>
      <p:grpSpPr>
        <a:xfrm>
          <a:off x="0" y="0"/>
          <a:ext cx="0" cy="0"/>
          <a:chOff x="0" y="0"/>
          <a:chExt cx="0" cy="0"/>
        </a:xfrm>
      </p:grpSpPr>
      <p:sp>
        <p:nvSpPr>
          <p:cNvPr id="33" name="Google Shape;33;p73"/>
          <p:cNvSpPr txBox="1"/>
          <p:nvPr>
            <p:ph type="title"/>
          </p:nvPr>
        </p:nvSpPr>
        <p:spPr>
          <a:xfrm>
            <a:off x="827584" y="908720"/>
            <a:ext cx="7488832" cy="86409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085CF"/>
              </a:buClr>
              <a:buSzPts val="2200"/>
              <a:buFont typeface="Open Sans"/>
              <a:buNone/>
              <a:defRPr b="1" i="0" sz="2200" u="none" cap="none" strike="noStrike">
                <a:solidFill>
                  <a:srgbClr val="0085C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73"/>
          <p:cNvSpPr txBox="1"/>
          <p:nvPr>
            <p:ph idx="1" type="body"/>
          </p:nvPr>
        </p:nvSpPr>
        <p:spPr>
          <a:xfrm>
            <a:off x="4648200" y="1916832"/>
            <a:ext cx="3668216" cy="4209331"/>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280"/>
              </a:spcBef>
              <a:spcAft>
                <a:spcPts val="0"/>
              </a:spcAft>
              <a:buClr>
                <a:schemeClr val="dk2"/>
              </a:buClr>
              <a:buSzPts val="1400"/>
              <a:buFont typeface="Open Sans"/>
              <a:buNone/>
              <a:defRPr sz="1400">
                <a:solidFill>
                  <a:schemeClr val="dk1"/>
                </a:solidFill>
                <a:latin typeface="Open Sans"/>
                <a:ea typeface="Open Sans"/>
                <a:cs typeface="Open Sans"/>
                <a:sym typeface="Open Sans"/>
              </a:defRPr>
            </a:lvl1pPr>
            <a:lvl2pPr indent="-317500" lvl="1" marL="9144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2pPr>
            <a:lvl3pPr indent="-317500" lvl="2" marL="13716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3pPr>
            <a:lvl4pPr indent="-317500" lvl="3" marL="18288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4pPr>
            <a:lvl5pPr indent="-317500" lvl="4" marL="22860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 name="Google Shape;35;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38" name="Google Shape;38;p73"/>
          <p:cNvSpPr txBox="1"/>
          <p:nvPr>
            <p:ph idx="2" type="body"/>
          </p:nvPr>
        </p:nvSpPr>
        <p:spPr>
          <a:xfrm>
            <a:off x="827584" y="1916832"/>
            <a:ext cx="3668216" cy="4209331"/>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280"/>
              </a:spcBef>
              <a:spcAft>
                <a:spcPts val="0"/>
              </a:spcAft>
              <a:buClr>
                <a:schemeClr val="dk2"/>
              </a:buClr>
              <a:buSzPts val="1400"/>
              <a:buFont typeface="Open Sans"/>
              <a:buNone/>
              <a:defRPr sz="1400">
                <a:solidFill>
                  <a:schemeClr val="dk1"/>
                </a:solidFill>
                <a:latin typeface="Open Sans"/>
                <a:ea typeface="Open Sans"/>
                <a:cs typeface="Open Sans"/>
                <a:sym typeface="Open Sans"/>
              </a:defRPr>
            </a:lvl1pPr>
            <a:lvl2pPr indent="-317500" lvl="1" marL="9144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2pPr>
            <a:lvl3pPr indent="-317500" lvl="2" marL="13716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3pPr>
            <a:lvl4pPr indent="-317500" lvl="3" marL="18288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4pPr>
            <a:lvl5pPr indent="-317500" lvl="4" marL="22860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39" name="Shape 39"/>
        <p:cNvGrpSpPr/>
        <p:nvPr/>
      </p:nvGrpSpPr>
      <p:grpSpPr>
        <a:xfrm>
          <a:off x="0" y="0"/>
          <a:ext cx="0" cy="0"/>
          <a:chOff x="0" y="0"/>
          <a:chExt cx="0" cy="0"/>
        </a:xfrm>
      </p:grpSpPr>
      <p:sp>
        <p:nvSpPr>
          <p:cNvPr id="40" name="Google Shape;40;p74"/>
          <p:cNvSpPr txBox="1"/>
          <p:nvPr>
            <p:ph idx="1" type="body"/>
          </p:nvPr>
        </p:nvSpPr>
        <p:spPr>
          <a:xfrm>
            <a:off x="827584" y="1925142"/>
            <a:ext cx="3669804" cy="56775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0"/>
              </a:spcBef>
              <a:spcAft>
                <a:spcPts val="0"/>
              </a:spcAft>
              <a:buSzPts val="1600"/>
              <a:buNone/>
              <a:defRPr b="0" i="0" sz="1600" u="none" cap="none" strike="noStrike">
                <a:solidFill>
                  <a:srgbClr val="0085CF"/>
                </a:solidFill>
                <a:latin typeface="Open Sans"/>
                <a:ea typeface="Open Sans"/>
                <a:cs typeface="Open Sans"/>
                <a:sym typeface="Open Sans"/>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74"/>
          <p:cNvSpPr txBox="1"/>
          <p:nvPr>
            <p:ph idx="2" type="body"/>
          </p:nvPr>
        </p:nvSpPr>
        <p:spPr>
          <a:xfrm>
            <a:off x="4645025" y="1925142"/>
            <a:ext cx="3671391" cy="56775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0"/>
              </a:spcBef>
              <a:spcAft>
                <a:spcPts val="0"/>
              </a:spcAft>
              <a:buSzPts val="1600"/>
              <a:buNone/>
              <a:defRPr b="0" i="0" sz="1600" u="none" cap="none" strike="noStrike">
                <a:solidFill>
                  <a:srgbClr val="0085CF"/>
                </a:solidFill>
                <a:latin typeface="Open Sans"/>
                <a:ea typeface="Open Sans"/>
                <a:cs typeface="Open Sans"/>
                <a:sym typeface="Open Sans"/>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45" name="Google Shape;45;p74"/>
          <p:cNvSpPr txBox="1"/>
          <p:nvPr>
            <p:ph idx="3" type="body"/>
          </p:nvPr>
        </p:nvSpPr>
        <p:spPr>
          <a:xfrm>
            <a:off x="4648200" y="2636912"/>
            <a:ext cx="3668216" cy="3489251"/>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280"/>
              </a:spcBef>
              <a:spcAft>
                <a:spcPts val="0"/>
              </a:spcAft>
              <a:buClr>
                <a:schemeClr val="dk2"/>
              </a:buClr>
              <a:buSzPts val="1400"/>
              <a:buFont typeface="Open Sans"/>
              <a:buNone/>
              <a:defRPr sz="1400">
                <a:solidFill>
                  <a:schemeClr val="dk1"/>
                </a:solidFill>
                <a:latin typeface="Open Sans"/>
                <a:ea typeface="Open Sans"/>
                <a:cs typeface="Open Sans"/>
                <a:sym typeface="Open Sans"/>
              </a:defRPr>
            </a:lvl1pPr>
            <a:lvl2pPr indent="-317500" lvl="1" marL="9144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2pPr>
            <a:lvl3pPr indent="-317500" lvl="2" marL="13716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3pPr>
            <a:lvl4pPr indent="-317500" lvl="3" marL="18288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4pPr>
            <a:lvl5pPr indent="-317500" lvl="4" marL="22860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74"/>
          <p:cNvSpPr txBox="1"/>
          <p:nvPr>
            <p:ph idx="4" type="body"/>
          </p:nvPr>
        </p:nvSpPr>
        <p:spPr>
          <a:xfrm>
            <a:off x="827584" y="2636912"/>
            <a:ext cx="3668216" cy="3489251"/>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280"/>
              </a:spcBef>
              <a:spcAft>
                <a:spcPts val="0"/>
              </a:spcAft>
              <a:buClr>
                <a:schemeClr val="dk2"/>
              </a:buClr>
              <a:buSzPts val="1400"/>
              <a:buFont typeface="Open Sans"/>
              <a:buNone/>
              <a:defRPr sz="1400">
                <a:solidFill>
                  <a:schemeClr val="dk1"/>
                </a:solidFill>
                <a:latin typeface="Open Sans"/>
                <a:ea typeface="Open Sans"/>
                <a:cs typeface="Open Sans"/>
                <a:sym typeface="Open Sans"/>
              </a:defRPr>
            </a:lvl1pPr>
            <a:lvl2pPr indent="-317500" lvl="1" marL="9144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2pPr>
            <a:lvl3pPr indent="-317500" lvl="2" marL="13716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3pPr>
            <a:lvl4pPr indent="-317500" lvl="3" marL="18288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4pPr>
            <a:lvl5pPr indent="-317500" lvl="4" marL="2286000" algn="l">
              <a:lnSpc>
                <a:spcPct val="100000"/>
              </a:lnSpc>
              <a:spcBef>
                <a:spcPts val="280"/>
              </a:spcBef>
              <a:spcAft>
                <a:spcPts val="0"/>
              </a:spcAft>
              <a:buClr>
                <a:schemeClr val="dk2"/>
              </a:buClr>
              <a:buSzPts val="1400"/>
              <a:buFont typeface="Open Sans"/>
              <a:buChar char="–"/>
              <a:defRPr sz="1400">
                <a:solidFill>
                  <a:schemeClr val="dk1"/>
                </a:solidFill>
                <a:latin typeface="Open Sans"/>
                <a:ea typeface="Open Sans"/>
                <a:cs typeface="Open Sans"/>
                <a:sym typeface="Open Sans"/>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7" name="Google Shape;47;p74"/>
          <p:cNvSpPr txBox="1"/>
          <p:nvPr>
            <p:ph type="title"/>
          </p:nvPr>
        </p:nvSpPr>
        <p:spPr>
          <a:xfrm>
            <a:off x="827584" y="908720"/>
            <a:ext cx="7488832" cy="86409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085CF"/>
              </a:buClr>
              <a:buSzPts val="2200"/>
              <a:buFont typeface="Open Sans"/>
              <a:buNone/>
              <a:defRPr b="1" i="0" sz="2200" u="none" cap="none" strike="noStrike">
                <a:solidFill>
                  <a:srgbClr val="0085C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p:cSld name="Imagen con título">
    <p:spTree>
      <p:nvGrpSpPr>
        <p:cNvPr id="48" name="Shape 48"/>
        <p:cNvGrpSpPr/>
        <p:nvPr/>
      </p:nvGrpSpPr>
      <p:grpSpPr>
        <a:xfrm>
          <a:off x="0" y="0"/>
          <a:ext cx="0" cy="0"/>
          <a:chOff x="0" y="0"/>
          <a:chExt cx="0" cy="0"/>
        </a:xfrm>
      </p:grpSpPr>
      <p:sp>
        <p:nvSpPr>
          <p:cNvPr id="49" name="Google Shape;49;p75"/>
          <p:cNvSpPr txBox="1"/>
          <p:nvPr>
            <p:ph type="title"/>
          </p:nvPr>
        </p:nvSpPr>
        <p:spPr>
          <a:xfrm>
            <a:off x="827584" y="4653136"/>
            <a:ext cx="7488832" cy="71420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0085CF"/>
              </a:buClr>
              <a:buSzPts val="1600"/>
              <a:buFont typeface="Open Sans"/>
              <a:buNone/>
              <a:defRPr b="0" i="0" sz="1600" u="none" cap="none" strike="noStrike">
                <a:solidFill>
                  <a:srgbClr val="0085C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5"/>
          <p:cNvSpPr/>
          <p:nvPr>
            <p:ph idx="2" type="pic"/>
          </p:nvPr>
        </p:nvSpPr>
        <p:spPr>
          <a:xfrm>
            <a:off x="827584" y="980727"/>
            <a:ext cx="7488832" cy="3528393"/>
          </a:xfrm>
          <a:prstGeom prst="rect">
            <a:avLst/>
          </a:prstGeom>
          <a:noFill/>
          <a:ln>
            <a:noFill/>
          </a:ln>
        </p:spPr>
      </p:sp>
      <p:sp>
        <p:nvSpPr>
          <p:cNvPr id="51" name="Google Shape;51;p75"/>
          <p:cNvSpPr txBox="1"/>
          <p:nvPr>
            <p:ph idx="1" type="body"/>
          </p:nvPr>
        </p:nvSpPr>
        <p:spPr>
          <a:xfrm>
            <a:off x="827584" y="5517232"/>
            <a:ext cx="7488832" cy="576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400"/>
              <a:buNone/>
              <a:defRPr sz="1400">
                <a:solidFill>
                  <a:schemeClr val="dk1"/>
                </a:solidFill>
                <a:latin typeface="Open Sans"/>
                <a:ea typeface="Open Sans"/>
                <a:cs typeface="Open Sans"/>
                <a:sym typeface="Open Sans"/>
              </a:defRPr>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2" name="Google Shape;52;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55" name="Shape 55"/>
        <p:cNvGrpSpPr/>
        <p:nvPr/>
      </p:nvGrpSpPr>
      <p:grpSpPr>
        <a:xfrm>
          <a:off x="0" y="0"/>
          <a:ext cx="0" cy="0"/>
          <a:chOff x="0" y="0"/>
          <a:chExt cx="0" cy="0"/>
        </a:xfrm>
      </p:grpSpPr>
      <p:sp>
        <p:nvSpPr>
          <p:cNvPr id="56" name="Google Shape;56;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59" name="Google Shape;59;p76"/>
          <p:cNvSpPr txBox="1"/>
          <p:nvPr/>
        </p:nvSpPr>
        <p:spPr>
          <a:xfrm>
            <a:off x="827584" y="908720"/>
            <a:ext cx="7488832" cy="1944216"/>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85CF"/>
              </a:buClr>
              <a:buSzPts val="2200"/>
              <a:buFont typeface="Open Sans"/>
              <a:buNone/>
            </a:pPr>
            <a:r>
              <a:rPr b="1" i="0" lang="es-ES" sz="2200" u="none" cap="none" strike="noStrike">
                <a:solidFill>
                  <a:srgbClr val="0085CF"/>
                </a:solidFill>
                <a:latin typeface="Open Sans"/>
                <a:ea typeface="Open Sans"/>
                <a:cs typeface="Open Sans"/>
                <a:sym typeface="Open Sans"/>
              </a:rPr>
              <a:t>HAGA CLIC PARA MODIFICAR EL TÍTULO</a:t>
            </a:r>
            <a:endParaRPr b="1" i="0" sz="2200" u="none" cap="none" strike="noStrike">
              <a:solidFill>
                <a:srgbClr val="0085CF"/>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60" name="Shape 60"/>
        <p:cNvGrpSpPr/>
        <p:nvPr/>
      </p:nvGrpSpPr>
      <p:grpSpPr>
        <a:xfrm>
          <a:off x="0" y="0"/>
          <a:ext cx="0" cy="0"/>
          <a:chOff x="0" y="0"/>
          <a:chExt cx="0" cy="0"/>
        </a:xfrm>
      </p:grpSpPr>
      <p:sp>
        <p:nvSpPr>
          <p:cNvPr id="61" name="Google Shape;61;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27584" y="908720"/>
            <a:ext cx="7488832" cy="936104"/>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0085CF"/>
              </a:buClr>
              <a:buSzPts val="2200"/>
              <a:buFont typeface="Open Sans"/>
              <a:buNone/>
              <a:defRPr b="1" i="0" sz="2200" u="none" cap="none" strike="noStrike">
                <a:solidFill>
                  <a:srgbClr val="0085CF"/>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9"/>
          <p:cNvSpPr txBox="1"/>
          <p:nvPr>
            <p:ph idx="1" type="body"/>
          </p:nvPr>
        </p:nvSpPr>
        <p:spPr>
          <a:xfrm>
            <a:off x="827584" y="1988840"/>
            <a:ext cx="7488832" cy="413732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2"/>
              </a:buClr>
              <a:buSzPts val="1400"/>
              <a:buFont typeface="Open Sans"/>
              <a:buNone/>
              <a:defRPr b="0" i="0" sz="1400" u="none" cap="none" strike="noStrike">
                <a:solidFill>
                  <a:schemeClr val="dk1"/>
                </a:solidFill>
                <a:latin typeface="Open Sans"/>
                <a:ea typeface="Open Sans"/>
                <a:cs typeface="Open Sans"/>
                <a:sym typeface="Open Sans"/>
              </a:defRPr>
            </a:lvl1pPr>
            <a:lvl2pPr indent="-317500" lvl="1" marL="914400" marR="0" rtl="0" algn="l">
              <a:lnSpc>
                <a:spcPct val="100000"/>
              </a:lnSpc>
              <a:spcBef>
                <a:spcPts val="280"/>
              </a:spcBef>
              <a:spcAft>
                <a:spcPts val="0"/>
              </a:spcAft>
              <a:buClr>
                <a:schemeClr val="dk2"/>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00000"/>
              </a:lnSpc>
              <a:spcBef>
                <a:spcPts val="280"/>
              </a:spcBef>
              <a:spcAft>
                <a:spcPts val="0"/>
              </a:spcAft>
              <a:buClr>
                <a:schemeClr val="dk2"/>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00000"/>
              </a:lnSpc>
              <a:spcBef>
                <a:spcPts val="280"/>
              </a:spcBef>
              <a:spcAft>
                <a:spcPts val="0"/>
              </a:spcAft>
              <a:buClr>
                <a:schemeClr val="dk2"/>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00000"/>
              </a:lnSpc>
              <a:spcBef>
                <a:spcPts val="280"/>
              </a:spcBef>
              <a:spcAft>
                <a:spcPts val="0"/>
              </a:spcAft>
              <a:buClr>
                <a:schemeClr val="dk2"/>
              </a:buClr>
              <a:buSzPts val="1400"/>
              <a:buFont typeface="Open Sans"/>
              <a:buChar char="–"/>
              <a:defRPr b="0" i="0" sz="1400" u="none" cap="none" strike="noStrike">
                <a:solidFill>
                  <a:schemeClr val="dk1"/>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es.wikipedia.org/wiki/IEEE_802.3" TargetMode="External"/><Relationship Id="rId4" Type="http://schemas.openxmlformats.org/officeDocument/2006/relationships/hyperlink" Target="https://usuaris.tinet.cat/acl/html_web/redes/topologia/topologia_5.html" TargetMode="External"/><Relationship Id="rId5" Type="http://schemas.openxmlformats.org/officeDocument/2006/relationships/hyperlink" Target="http://resdes-espe.blogspot.com/2011/04/hippi.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clearcom.com/communication-types-simplex-vs-duple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studylib.es/doc/8863200/redes-de-computadoras-5ta-edicion---tanenbaum" TargetMode="External"/><Relationship Id="rId4" Type="http://schemas.openxmlformats.org/officeDocument/2006/relationships/hyperlink" Target="https://ns2.elhacker.net/descargas/manuales/Redes/REDES%20CISCO%20Gu%C3%ADa%20de%20estudio%20para%20la%20certificaci%C3%B3n%20CCNA%20200-301%20(Spanish%20Edition).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youtu.be/1pB2kan_AFk" TargetMode="External"/><Relationship Id="rId4"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mailto:Juan.Tortajada@uneatlantico.e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thestudygenius.com/unicast-broadcast-multicast/" TargetMode="External"/><Relationship Id="rId4" Type="http://schemas.openxmlformats.org/officeDocument/2006/relationships/hyperlink" Target="https://es.wikipedia.org/wiki/Conmutaci%C3%B3n_de_paquetes#/media/Archivo:Packet_Switching.gif" TargetMode="External"/><Relationship Id="rId5" Type="http://schemas.openxmlformats.org/officeDocument/2006/relationships/hyperlink" Target="https://www.researchgate.net/figure/Figura-3-Conmutacion-de-Paquetes-y-Conmutacion-de-Circuitos-Representada-a-la-derecha_fig3_30887888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
          <p:cNvSpPr txBox="1"/>
          <p:nvPr>
            <p:ph type="ctrTitle"/>
          </p:nvPr>
        </p:nvSpPr>
        <p:spPr>
          <a:xfrm>
            <a:off x="683568" y="1988840"/>
            <a:ext cx="7772400" cy="280831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2F2F2"/>
              </a:buClr>
              <a:buSzPts val="4000"/>
              <a:buFont typeface="Open Sans"/>
              <a:buNone/>
            </a:pPr>
            <a:r>
              <a:rPr lang="es-ES" sz="4000"/>
              <a:t>Redes de Ordenadores </a:t>
            </a:r>
            <a:br>
              <a:rPr lang="es-ES" sz="4000"/>
            </a:br>
            <a:endParaRPr sz="4000"/>
          </a:p>
        </p:txBody>
      </p:sp>
      <p:sp>
        <p:nvSpPr>
          <p:cNvPr id="69" name="Google Shape;69;p1"/>
          <p:cNvSpPr txBox="1"/>
          <p:nvPr>
            <p:ph idx="1" type="subTitle"/>
          </p:nvPr>
        </p:nvSpPr>
        <p:spPr>
          <a:xfrm>
            <a:off x="683568" y="5827712"/>
            <a:ext cx="7776864" cy="76964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None/>
            </a:pPr>
            <a:r>
              <a:rPr i="1" lang="es-ES" sz="2000"/>
              <a:t>Rodrigo José Zaldaña Calles</a:t>
            </a:r>
            <a:endParaRPr/>
          </a:p>
          <a:p>
            <a:pPr indent="0" lvl="0" marL="0" rtl="0" algn="ctr">
              <a:lnSpc>
                <a:spcPct val="100000"/>
              </a:lnSpc>
              <a:spcBef>
                <a:spcPts val="0"/>
              </a:spcBef>
              <a:spcAft>
                <a:spcPts val="0"/>
              </a:spcAft>
              <a:buSzPts val="2000"/>
              <a:buNone/>
            </a:pPr>
            <a:r>
              <a:rPr i="1" lang="es-ES" sz="2000"/>
              <a:t>rodrigo.zaldana</a:t>
            </a:r>
            <a:r>
              <a:rPr i="1" lang="es-ES" sz="2000"/>
              <a:t>@uneatlantico.es</a:t>
            </a:r>
            <a:endParaRPr i="1"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9"/>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26" name="Google Shape;126;p9"/>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amplia (WAN)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800">
                <a:solidFill>
                  <a:schemeClr val="dk1"/>
                </a:solidFill>
                <a:latin typeface="Calibri"/>
                <a:ea typeface="Calibri"/>
                <a:cs typeface="Calibri"/>
                <a:sym typeface="Calibri"/>
              </a:rPr>
              <a:t>Tipos de redes WAN</a:t>
            </a:r>
            <a:br>
              <a:rPr b="1" lang="es-ES" sz="2800">
                <a:solidFill>
                  <a:schemeClr val="dk1"/>
                </a:solidFill>
                <a:latin typeface="Calibri"/>
                <a:ea typeface="Calibri"/>
                <a:cs typeface="Calibri"/>
                <a:sym typeface="Calibri"/>
              </a:rPr>
            </a:br>
            <a:endParaRPr b="1"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1" lang="es-ES" sz="1800">
                <a:solidFill>
                  <a:schemeClr val="dk1"/>
                </a:solidFill>
                <a:latin typeface="Calibri"/>
                <a:ea typeface="Calibri"/>
                <a:cs typeface="Calibri"/>
                <a:sym typeface="Calibri"/>
              </a:rPr>
              <a:t>Líneas dedicadas</a:t>
            </a:r>
            <a:r>
              <a:rPr lang="es-ES" sz="1800">
                <a:solidFill>
                  <a:schemeClr val="dk1"/>
                </a:solidFill>
                <a:latin typeface="Calibri"/>
                <a:ea typeface="Calibri"/>
                <a:cs typeface="Calibri"/>
                <a:sym typeface="Calibri"/>
              </a:rPr>
              <a:t>. El enlace está dedicado de forma permanente con un caudal reservado, se use o no.</a:t>
            </a:r>
            <a:br>
              <a:rPr lang="es-E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1" lang="es-ES" sz="1800">
                <a:solidFill>
                  <a:schemeClr val="dk1"/>
                </a:solidFill>
                <a:latin typeface="Calibri"/>
                <a:ea typeface="Calibri"/>
                <a:cs typeface="Calibri"/>
                <a:sym typeface="Calibri"/>
              </a:rPr>
              <a:t>Conmutación de circuitos</a:t>
            </a:r>
            <a:r>
              <a:rPr lang="es-ES" sz="1800">
                <a:solidFill>
                  <a:schemeClr val="dk1"/>
                </a:solidFill>
                <a:latin typeface="Calibri"/>
                <a:ea typeface="Calibri"/>
                <a:cs typeface="Calibri"/>
                <a:sym typeface="Calibri"/>
              </a:rPr>
              <a:t>. La conexión sólo se establece cuando se necesita, pero mientras exista una conexión, el caudal está reservado al usuario tanto si lo usa como si no. De esta manera se aprovecha mejor la infraestructura.</a:t>
            </a:r>
            <a:br>
              <a:rPr lang="es-E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1" lang="es-ES" sz="1800">
                <a:solidFill>
                  <a:schemeClr val="dk1"/>
                </a:solidFill>
                <a:latin typeface="Calibri"/>
                <a:ea typeface="Calibri"/>
                <a:cs typeface="Calibri"/>
                <a:sym typeface="Calibri"/>
              </a:rPr>
              <a:t>Conmutación de paquetes</a:t>
            </a:r>
            <a:r>
              <a:rPr lang="es-ES" sz="1800">
                <a:solidFill>
                  <a:schemeClr val="dk1"/>
                </a:solidFill>
                <a:latin typeface="Calibri"/>
                <a:ea typeface="Calibri"/>
                <a:cs typeface="Calibri"/>
                <a:sym typeface="Calibri"/>
              </a:rPr>
              <a:t>. El ancho de banda disponible es compartido por diversos usuarios, de forma que se </a:t>
            </a:r>
            <a:r>
              <a:rPr i="1" lang="es-ES" sz="1800">
                <a:solidFill>
                  <a:schemeClr val="dk1"/>
                </a:solidFill>
                <a:latin typeface="Calibri"/>
                <a:ea typeface="Calibri"/>
                <a:cs typeface="Calibri"/>
                <a:sym typeface="Calibri"/>
              </a:rPr>
              <a:t>multiplexa</a:t>
            </a:r>
            <a:r>
              <a:rPr lang="es-ES" sz="1800">
                <a:solidFill>
                  <a:schemeClr val="dk1"/>
                </a:solidFill>
                <a:latin typeface="Calibri"/>
                <a:ea typeface="Calibri"/>
                <a:cs typeface="Calibri"/>
                <a:sym typeface="Calibri"/>
              </a:rPr>
              <a:t> tráfico. Se pueden generar circuitos virtuales. El ancho de banda no está reservado y la infraestructura se aprovecha de manera óptima.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5c8c9beee1_0_167"/>
          <p:cNvSpPr txBox="1"/>
          <p:nvPr>
            <p:ph type="title"/>
          </p:nvPr>
        </p:nvSpPr>
        <p:spPr>
          <a:xfrm>
            <a:off x="827584" y="908720"/>
            <a:ext cx="7488900" cy="927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33" name="Google Shape;133;g15c8c9beee1_0_167"/>
          <p:cNvSpPr txBox="1"/>
          <p:nvPr>
            <p:ph idx="1" type="body"/>
          </p:nvPr>
        </p:nvSpPr>
        <p:spPr>
          <a:xfrm>
            <a:off x="827584" y="1988840"/>
            <a:ext cx="7488900" cy="41046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pic>
        <p:nvPicPr>
          <p:cNvPr id="134" name="Google Shape;134;g15c8c9beee1_0_167"/>
          <p:cNvPicPr preferRelativeResize="0"/>
          <p:nvPr/>
        </p:nvPicPr>
        <p:blipFill>
          <a:blip r:embed="rId3">
            <a:alphaModFix/>
          </a:blip>
          <a:stretch>
            <a:fillRect/>
          </a:stretch>
        </p:blipFill>
        <p:spPr>
          <a:xfrm>
            <a:off x="868227" y="1028913"/>
            <a:ext cx="7407551" cy="48001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40" name="Google Shape;140;p10"/>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2800">
                <a:solidFill>
                  <a:schemeClr val="dk1"/>
                </a:solidFill>
                <a:latin typeface="Calibri"/>
                <a:ea typeface="Calibri"/>
                <a:cs typeface="Calibri"/>
                <a:sym typeface="Calibri"/>
              </a:rPr>
              <a:t>Una red de área local (</a:t>
            </a:r>
            <a:r>
              <a:rPr i="1" lang="es-ES" sz="2800">
                <a:solidFill>
                  <a:schemeClr val="dk1"/>
                </a:solidFill>
                <a:latin typeface="Calibri"/>
                <a:ea typeface="Calibri"/>
                <a:cs typeface="Calibri"/>
                <a:sym typeface="Calibri"/>
              </a:rPr>
              <a:t>LAN, Local Area Networks</a:t>
            </a:r>
            <a:r>
              <a:rPr lang="es-ES" sz="2800">
                <a:solidFill>
                  <a:schemeClr val="dk1"/>
                </a:solidFill>
                <a:latin typeface="Calibri"/>
                <a:ea typeface="Calibri"/>
                <a:cs typeface="Calibri"/>
                <a:sym typeface="Calibri"/>
              </a:rPr>
              <a:t>) es una red de conmutación que enlaza varios dispositivos y que facilita un medio para el intercambio de datos entre ellos. A diferencia de una WAN, estas se definen en un área geográfica concreta, por ejemplo un edificio. Existen variantes en las redes LAN por ejemplo, las redes inalámbricas, redes de área metropolitana MAN.</a:t>
            </a:r>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1"/>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46" name="Google Shape;146;p11"/>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147" name="Google Shape;147;p11"/>
          <p:cNvPicPr preferRelativeResize="0"/>
          <p:nvPr/>
        </p:nvPicPr>
        <p:blipFill rotWithShape="1">
          <a:blip r:embed="rId3">
            <a:alphaModFix/>
          </a:blip>
          <a:srcRect b="0" l="0" r="0" t="0"/>
          <a:stretch/>
        </p:blipFill>
        <p:spPr>
          <a:xfrm>
            <a:off x="978270" y="1628800"/>
            <a:ext cx="7187457" cy="48907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2"/>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53" name="Google Shape;153;p12"/>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154" name="Google Shape;154;p12"/>
          <p:cNvSpPr/>
          <p:nvPr/>
        </p:nvSpPr>
        <p:spPr>
          <a:xfrm>
            <a:off x="467544" y="1412776"/>
            <a:ext cx="7524446" cy="49859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Primera Definición: </a:t>
            </a:r>
            <a:br>
              <a:rPr lang="es-ES" sz="2400">
                <a:solidFill>
                  <a:schemeClr val="dk1"/>
                </a:solidFill>
                <a:latin typeface="Calibri"/>
                <a:ea typeface="Calibri"/>
                <a:cs typeface="Calibri"/>
                <a:sym typeface="Calibri"/>
              </a:rPr>
            </a:br>
            <a:r>
              <a:rPr lang="es-ES" sz="2400">
                <a:solidFill>
                  <a:schemeClr val="dk1"/>
                </a:solidFill>
                <a:latin typeface="Calibri"/>
                <a:ea typeface="Calibri"/>
                <a:cs typeface="Calibri"/>
                <a:sym typeface="Calibri"/>
              </a:rPr>
              <a:t>	</a:t>
            </a:r>
            <a:r>
              <a:rPr i="1" lang="es-ES" sz="2400">
                <a:solidFill>
                  <a:schemeClr val="dk1"/>
                </a:solidFill>
                <a:latin typeface="Calibri"/>
                <a:ea typeface="Calibri"/>
                <a:cs typeface="Calibri"/>
                <a:sym typeface="Calibri"/>
              </a:rPr>
              <a:t>Un sistema de interconexión y transmisión de datos que permite compartir recursos e información por medio de ordenadores, o redes de ordenadores.</a:t>
            </a:r>
            <a:br>
              <a:rPr lang="es-ES"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Segunda definición: </a:t>
            </a:r>
            <a:br>
              <a:rPr lang="es-ES" sz="1800">
                <a:solidFill>
                  <a:schemeClr val="dk1"/>
                </a:solidFill>
                <a:latin typeface="Calibri"/>
                <a:ea typeface="Calibri"/>
                <a:cs typeface="Calibri"/>
                <a:sym typeface="Calibri"/>
              </a:rPr>
            </a:br>
            <a:r>
              <a:rPr lang="es-ES" sz="2400">
                <a:solidFill>
                  <a:schemeClr val="dk1"/>
                </a:solidFill>
                <a:latin typeface="Calibri"/>
                <a:ea typeface="Calibri"/>
                <a:cs typeface="Calibri"/>
                <a:sym typeface="Calibri"/>
              </a:rPr>
              <a:t>	</a:t>
            </a:r>
            <a:r>
              <a:rPr i="1" lang="es-ES" sz="2400">
                <a:solidFill>
                  <a:schemeClr val="dk1"/>
                </a:solidFill>
                <a:latin typeface="Calibri"/>
                <a:ea typeface="Calibri"/>
                <a:cs typeface="Calibri"/>
                <a:sym typeface="Calibri"/>
              </a:rPr>
              <a:t>Un sistema de comunicación capaz de facilitar el intercambio de datos informático, voz, multimedia, </a:t>
            </a:r>
            <a:r>
              <a:rPr i="1" lang="es-ES" sz="2400">
                <a:solidFill>
                  <a:schemeClr val="dk1"/>
                </a:solidFill>
                <a:latin typeface="Calibri"/>
                <a:ea typeface="Calibri"/>
                <a:cs typeface="Calibri"/>
                <a:sym typeface="Calibri"/>
              </a:rPr>
              <a:t>videoconferencia</a:t>
            </a:r>
            <a:r>
              <a:rPr i="1" lang="es-ES" sz="2400">
                <a:solidFill>
                  <a:schemeClr val="dk1"/>
                </a:solidFill>
                <a:latin typeface="Calibri"/>
                <a:ea typeface="Calibri"/>
                <a:cs typeface="Calibri"/>
                <a:sym typeface="Calibri"/>
              </a:rPr>
              <a:t> o cualquier otra forma de comunicación electrónica.</a:t>
            </a:r>
            <a:endParaRPr/>
          </a:p>
          <a:p>
            <a:pPr indent="0" lvl="0" marL="0" marR="0" rtl="0" algn="l">
              <a:spcBef>
                <a:spcPts val="0"/>
              </a:spcBef>
              <a:spcAft>
                <a:spcPts val="0"/>
              </a:spcAft>
              <a:buNone/>
            </a:pPr>
            <a:r>
              <a:t/>
            </a:r>
            <a:endParaRPr i="1"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Tercera definición:</a:t>
            </a:r>
            <a:br>
              <a:rPr i="1" lang="es-ES" sz="1800">
                <a:solidFill>
                  <a:schemeClr val="dk1"/>
                </a:solidFill>
                <a:latin typeface="Calibri"/>
                <a:ea typeface="Calibri"/>
                <a:cs typeface="Calibri"/>
                <a:sym typeface="Calibri"/>
              </a:rPr>
            </a:br>
            <a:r>
              <a:rPr i="1" lang="es-ES" sz="2400">
                <a:solidFill>
                  <a:schemeClr val="dk1"/>
                </a:solidFill>
                <a:latin typeface="Calibri"/>
                <a:ea typeface="Calibri"/>
                <a:cs typeface="Calibri"/>
                <a:sym typeface="Calibri"/>
              </a:rPr>
              <a:t> 	Un sistema diseñado para compartir datos entre puestos de trabajo.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3"/>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60" name="Google Shape;160;p13"/>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100">
                <a:solidFill>
                  <a:schemeClr val="dk1"/>
                </a:solidFill>
                <a:latin typeface="Calibri"/>
                <a:ea typeface="Calibri"/>
                <a:cs typeface="Calibri"/>
                <a:sym typeface="Calibri"/>
              </a:rPr>
              <a:t>Características</a:t>
            </a:r>
            <a:r>
              <a:rPr b="1" lang="es-ES" sz="3100">
                <a:solidFill>
                  <a:schemeClr val="dk1"/>
                </a:solidFill>
                <a:latin typeface="Calibri"/>
                <a:ea typeface="Calibri"/>
                <a:cs typeface="Calibri"/>
                <a:sym typeface="Calibri"/>
              </a:rPr>
              <a:t> de las r</a:t>
            </a:r>
            <a:r>
              <a:rPr b="1" lang="es-ES" sz="3100">
                <a:solidFill>
                  <a:schemeClr val="dk1"/>
                </a:solidFill>
                <a:latin typeface="Calibri"/>
                <a:ea typeface="Calibri"/>
                <a:cs typeface="Calibri"/>
                <a:sym typeface="Calibri"/>
              </a:rPr>
              <a:t>edes de área local (LAN)</a:t>
            </a:r>
            <a:endParaRPr b="1" sz="3100">
              <a:solidFill>
                <a:schemeClr val="dk1"/>
              </a:solidFill>
              <a:latin typeface="Calibri"/>
              <a:ea typeface="Calibri"/>
              <a:cs typeface="Calibri"/>
              <a:sym typeface="Calibri"/>
            </a:endParaRPr>
          </a:p>
          <a:p>
            <a:pPr indent="0" lvl="0" marL="0" marR="0" rtl="0" algn="l">
              <a:spcBef>
                <a:spcPts val="0"/>
              </a:spcBef>
              <a:spcAft>
                <a:spcPts val="0"/>
              </a:spcAft>
              <a:buNone/>
            </a:pPr>
            <a:r>
              <a:rPr b="1" lang="es-ES" sz="9600">
                <a:solidFill>
                  <a:srgbClr val="FF0000"/>
                </a:solidFill>
                <a:latin typeface="Calibri"/>
                <a:ea typeface="Calibri"/>
                <a:cs typeface="Calibri"/>
                <a:sym typeface="Calibri"/>
              </a:rPr>
              <a:t>FCF</a:t>
            </a:r>
            <a:endParaRPr b="1" sz="9600">
              <a:solidFill>
                <a:srgbClr val="FF0000"/>
              </a:solidFill>
              <a:latin typeface="Calibri"/>
              <a:ea typeface="Calibri"/>
              <a:cs typeface="Calibri"/>
              <a:sym typeface="Calibri"/>
            </a:endParaRPr>
          </a:p>
          <a:p>
            <a:pPr indent="-342900" lvl="0" marL="342900" marR="0" rtl="0" algn="l">
              <a:spcBef>
                <a:spcPts val="0"/>
              </a:spcBef>
              <a:spcAft>
                <a:spcPts val="0"/>
              </a:spcAft>
              <a:buClr>
                <a:schemeClr val="dk1"/>
              </a:buClr>
              <a:buSzPts val="3200"/>
              <a:buFont typeface="Arial"/>
              <a:buChar char="•"/>
            </a:pPr>
            <a:r>
              <a:rPr b="1" lang="es-ES" sz="3200">
                <a:solidFill>
                  <a:schemeClr val="dk1"/>
                </a:solidFill>
                <a:latin typeface="Calibri"/>
                <a:ea typeface="Calibri"/>
                <a:cs typeface="Calibri"/>
                <a:sym typeface="Calibri"/>
              </a:rPr>
              <a:t>Fiable</a:t>
            </a:r>
            <a:r>
              <a:rPr lang="es-ES" sz="3200">
                <a:solidFill>
                  <a:schemeClr val="dk1"/>
                </a:solidFill>
                <a:latin typeface="Calibri"/>
                <a:ea typeface="Calibri"/>
                <a:cs typeface="Calibri"/>
                <a:sym typeface="Calibri"/>
              </a:rPr>
              <a:t>. Debe estar disponible cuando se necesite.</a:t>
            </a:r>
            <a:endParaRPr/>
          </a:p>
          <a:p>
            <a:pPr indent="-342900" lvl="0" marL="342900" marR="0" rtl="0" algn="l">
              <a:spcBef>
                <a:spcPts val="0"/>
              </a:spcBef>
              <a:spcAft>
                <a:spcPts val="0"/>
              </a:spcAft>
              <a:buClr>
                <a:schemeClr val="dk1"/>
              </a:buClr>
              <a:buSzPts val="3200"/>
              <a:buFont typeface="Arial"/>
              <a:buChar char="•"/>
            </a:pPr>
            <a:r>
              <a:rPr b="1" lang="es-ES" sz="3200">
                <a:solidFill>
                  <a:schemeClr val="dk1"/>
                </a:solidFill>
                <a:latin typeface="Calibri"/>
                <a:ea typeface="Calibri"/>
                <a:cs typeface="Calibri"/>
                <a:sym typeface="Calibri"/>
              </a:rPr>
              <a:t>Confidencial</a:t>
            </a:r>
            <a:r>
              <a:rPr lang="es-ES" sz="3200">
                <a:solidFill>
                  <a:schemeClr val="dk1"/>
                </a:solidFill>
                <a:latin typeface="Calibri"/>
                <a:ea typeface="Calibri"/>
                <a:cs typeface="Calibri"/>
                <a:sym typeface="Calibri"/>
              </a:rPr>
              <a:t>. Debe ser capaz de proteger la confidencialidad de los datos contra intrusos.</a:t>
            </a:r>
            <a:endParaRPr/>
          </a:p>
          <a:p>
            <a:pPr indent="-342900" lvl="0" marL="342900" marR="0" rtl="0" algn="l">
              <a:spcBef>
                <a:spcPts val="0"/>
              </a:spcBef>
              <a:spcAft>
                <a:spcPts val="0"/>
              </a:spcAft>
              <a:buClr>
                <a:schemeClr val="dk1"/>
              </a:buClr>
              <a:buSzPts val="3200"/>
              <a:buFont typeface="Arial"/>
              <a:buChar char="•"/>
            </a:pPr>
            <a:r>
              <a:rPr b="1" lang="es-ES" sz="3200">
                <a:solidFill>
                  <a:schemeClr val="dk1"/>
                </a:solidFill>
                <a:latin typeface="Calibri"/>
                <a:ea typeface="Calibri"/>
                <a:cs typeface="Calibri"/>
                <a:sym typeface="Calibri"/>
              </a:rPr>
              <a:t>Flexible</a:t>
            </a:r>
            <a:r>
              <a:rPr lang="es-ES" sz="3200">
                <a:solidFill>
                  <a:schemeClr val="dk1"/>
                </a:solidFill>
                <a:latin typeface="Calibri"/>
                <a:ea typeface="Calibri"/>
                <a:cs typeface="Calibri"/>
                <a:sym typeface="Calibri"/>
              </a:rPr>
              <a:t>. El usuario debe poder administrar y controlar su propio sistema.</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66" name="Google Shape;166;p14"/>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Las redes locales se caracterizan por lo siguiente: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Generalmente son de tipo </a:t>
            </a:r>
            <a:r>
              <a:rPr b="1" i="1" lang="es-ES" sz="2400">
                <a:solidFill>
                  <a:schemeClr val="dk1"/>
                </a:solidFill>
                <a:latin typeface="Calibri"/>
                <a:ea typeface="Calibri"/>
                <a:cs typeface="Calibri"/>
                <a:sym typeface="Calibri"/>
              </a:rPr>
              <a:t>broadcast</a:t>
            </a:r>
            <a:r>
              <a:rPr lang="es-ES" sz="2400">
                <a:solidFill>
                  <a:schemeClr val="dk1"/>
                </a:solidFill>
                <a:latin typeface="Calibri"/>
                <a:ea typeface="Calibri"/>
                <a:cs typeface="Calibri"/>
                <a:sym typeface="Calibri"/>
              </a:rPr>
              <a:t> (medio compartido).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Cableado normalmente propiedad del usuario.</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Diseñadas inicialmente para transporte de datos.</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Velocidad de transmisión generalmente elevada para que pueda adaptarse a las necesidades de los usuarios.</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Distancia entre equipos de trabajo relativamente cortas.</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5"/>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72" name="Google Shape;172;p15"/>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Motivos para instalar una red LAN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3600"/>
              <a:buFont typeface="Arial"/>
              <a:buChar char="•"/>
            </a:pPr>
            <a:r>
              <a:rPr lang="es-ES" sz="3600">
                <a:solidFill>
                  <a:schemeClr val="dk1"/>
                </a:solidFill>
                <a:latin typeface="Calibri"/>
                <a:ea typeface="Calibri"/>
                <a:cs typeface="Calibri"/>
                <a:sym typeface="Calibri"/>
              </a:rPr>
              <a:t>Trabajo colaborativo</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173" name="Google Shape;173;p15"/>
          <p:cNvPicPr preferRelativeResize="0"/>
          <p:nvPr/>
        </p:nvPicPr>
        <p:blipFill rotWithShape="1">
          <a:blip r:embed="rId3">
            <a:alphaModFix/>
          </a:blip>
          <a:srcRect b="0" l="0" r="0" t="0"/>
          <a:stretch/>
        </p:blipFill>
        <p:spPr>
          <a:xfrm>
            <a:off x="2555776" y="3429000"/>
            <a:ext cx="3791863" cy="28438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6"/>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79" name="Google Shape;179;p16"/>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Motivos para instalar una red LAN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3600"/>
              <a:buFont typeface="Arial"/>
              <a:buChar char="•"/>
            </a:pPr>
            <a:r>
              <a:rPr lang="es-ES" sz="3600">
                <a:solidFill>
                  <a:schemeClr val="dk1"/>
                </a:solidFill>
                <a:latin typeface="Calibri"/>
                <a:ea typeface="Calibri"/>
                <a:cs typeface="Calibri"/>
                <a:sym typeface="Calibri"/>
              </a:rPr>
              <a:t>Copias de seguridad distribuidas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180" name="Google Shape;180;p16"/>
          <p:cNvPicPr preferRelativeResize="0"/>
          <p:nvPr/>
        </p:nvPicPr>
        <p:blipFill rotWithShape="1">
          <a:blip r:embed="rId3">
            <a:alphaModFix/>
          </a:blip>
          <a:srcRect b="0" l="0" r="0" t="0"/>
          <a:stretch/>
        </p:blipFill>
        <p:spPr>
          <a:xfrm>
            <a:off x="2386582" y="3465004"/>
            <a:ext cx="4370834" cy="291388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7"/>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86" name="Google Shape;186;p17"/>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Motivos para instalar una red LAN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3600"/>
              <a:buFont typeface="Arial"/>
              <a:buChar char="•"/>
            </a:pPr>
            <a:r>
              <a:rPr lang="es-ES" sz="3600">
                <a:solidFill>
                  <a:schemeClr val="dk1"/>
                </a:solidFill>
                <a:latin typeface="Calibri"/>
                <a:ea typeface="Calibri"/>
                <a:cs typeface="Calibri"/>
                <a:sym typeface="Calibri"/>
              </a:rPr>
              <a:t>Centralización de los datos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187" name="Google Shape;187;p17"/>
          <p:cNvPicPr preferRelativeResize="0"/>
          <p:nvPr/>
        </p:nvPicPr>
        <p:blipFill rotWithShape="1">
          <a:blip r:embed="rId3">
            <a:alphaModFix/>
          </a:blip>
          <a:srcRect b="0" l="0" r="0" t="0"/>
          <a:stretch/>
        </p:blipFill>
        <p:spPr>
          <a:xfrm>
            <a:off x="3068479" y="3645024"/>
            <a:ext cx="3619500" cy="2581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400"/>
              <a:buFont typeface="Open Sans"/>
              <a:buNone/>
            </a:pPr>
            <a:r>
              <a:rPr lang="es-ES" sz="1400"/>
              <a:t>Redes</a:t>
            </a:r>
            <a:endParaRPr sz="1400"/>
          </a:p>
        </p:txBody>
      </p:sp>
      <p:sp>
        <p:nvSpPr>
          <p:cNvPr id="75" name="Google Shape;75;p2"/>
          <p:cNvSpPr txBox="1"/>
          <p:nvPr/>
        </p:nvSpPr>
        <p:spPr>
          <a:xfrm>
            <a:off x="971600" y="1556792"/>
            <a:ext cx="7344815" cy="4320480"/>
          </a:xfrm>
          <a:prstGeom prst="rect">
            <a:avLst/>
          </a:prstGeom>
          <a:noFill/>
          <a:ln>
            <a:noFill/>
          </a:ln>
        </p:spPr>
        <p:txBody>
          <a:bodyPr anchorCtr="0" anchor="t" bIns="45700" lIns="91425" spcFirstLastPara="1" rIns="91425" wrap="square" tIns="45700">
            <a:noAutofit/>
          </a:bodyPr>
          <a:lstStyle/>
          <a:p>
            <a:pPr indent="-514350" lvl="0" marL="514350" marR="0" rtl="0" algn="l">
              <a:spcBef>
                <a:spcPts val="0"/>
              </a:spcBef>
              <a:spcAft>
                <a:spcPts val="0"/>
              </a:spcAft>
              <a:buClr>
                <a:schemeClr val="dk1"/>
              </a:buClr>
              <a:buSzPts val="2400"/>
              <a:buFont typeface="Calibri"/>
              <a:buAutoNum type="romanLcPeriod"/>
            </a:pPr>
            <a:r>
              <a:rPr b="0" i="0" lang="es-ES" sz="2400" u="none" cap="none" strike="noStrike">
                <a:solidFill>
                  <a:schemeClr val="dk1"/>
                </a:solidFill>
                <a:latin typeface="Calibri"/>
                <a:ea typeface="Calibri"/>
                <a:cs typeface="Calibri"/>
                <a:sym typeface="Calibri"/>
              </a:rPr>
              <a:t>Conceptos básicos de redes de computadores y arquitecturas de protocolos</a:t>
            </a:r>
            <a:endParaRPr b="0" i="0" sz="2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1" i="0" sz="2200" u="none" cap="none" strike="noStrike">
              <a:solidFill>
                <a:srgbClr val="0085C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93" name="Google Shape;193;p18"/>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Motivos para instalar una red LAN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3600"/>
              <a:buFont typeface="Arial"/>
              <a:buChar char="•"/>
            </a:pPr>
            <a:r>
              <a:rPr lang="es-ES" sz="3600">
                <a:solidFill>
                  <a:schemeClr val="dk1"/>
                </a:solidFill>
                <a:latin typeface="Calibri"/>
                <a:ea typeface="Calibri"/>
                <a:cs typeface="Calibri"/>
                <a:sym typeface="Calibri"/>
              </a:rPr>
              <a:t>Impresión de calidad</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194" name="Google Shape;194;p18"/>
          <p:cNvPicPr preferRelativeResize="0"/>
          <p:nvPr/>
        </p:nvPicPr>
        <p:blipFill rotWithShape="1">
          <a:blip r:embed="rId3">
            <a:alphaModFix/>
          </a:blip>
          <a:srcRect b="0" l="0" r="0" t="0"/>
          <a:stretch/>
        </p:blipFill>
        <p:spPr>
          <a:xfrm>
            <a:off x="2230862" y="3212976"/>
            <a:ext cx="5294734" cy="34374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00" name="Google Shape;200;p19"/>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Motivos para instalar una red LAN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3600"/>
              <a:buFont typeface="Arial"/>
              <a:buChar char="•"/>
            </a:pPr>
            <a:r>
              <a:rPr lang="es-ES" sz="3600">
                <a:solidFill>
                  <a:schemeClr val="dk1"/>
                </a:solidFill>
                <a:latin typeface="Calibri"/>
                <a:ea typeface="Calibri"/>
                <a:cs typeface="Calibri"/>
                <a:sym typeface="Calibri"/>
              </a:rPr>
              <a:t>Mensajería instantánea y correo electrónico</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201" name="Google Shape;201;p19"/>
          <p:cNvPicPr preferRelativeResize="0"/>
          <p:nvPr/>
        </p:nvPicPr>
        <p:blipFill rotWithShape="1">
          <a:blip r:embed="rId3">
            <a:alphaModFix/>
          </a:blip>
          <a:srcRect b="0" l="0" r="0" t="0"/>
          <a:stretch/>
        </p:blipFill>
        <p:spPr>
          <a:xfrm>
            <a:off x="1476374" y="3645024"/>
            <a:ext cx="6191250" cy="3000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07" name="Google Shape;207;p20"/>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Motivos para instalar una red LAN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3600"/>
              <a:buFont typeface="Arial"/>
              <a:buChar char="•"/>
            </a:pPr>
            <a:r>
              <a:rPr lang="es-ES" sz="3600">
                <a:solidFill>
                  <a:schemeClr val="dk1"/>
                </a:solidFill>
                <a:latin typeface="Calibri"/>
                <a:ea typeface="Calibri"/>
                <a:cs typeface="Calibri"/>
                <a:sym typeface="Calibri"/>
              </a:rPr>
              <a:t>Seguridad (hardware y software)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208" name="Google Shape;208;p20"/>
          <p:cNvPicPr preferRelativeResize="0"/>
          <p:nvPr/>
        </p:nvPicPr>
        <p:blipFill rotWithShape="1">
          <a:blip r:embed="rId3">
            <a:alphaModFix/>
          </a:blip>
          <a:srcRect b="0" l="0" r="0" t="0"/>
          <a:stretch/>
        </p:blipFill>
        <p:spPr>
          <a:xfrm>
            <a:off x="2588235" y="3284984"/>
            <a:ext cx="4579987" cy="304111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14" name="Google Shape;214;p21"/>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Motivos para instalar una red LAN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3600"/>
              <a:buFont typeface="Arial"/>
              <a:buChar char="•"/>
            </a:pPr>
            <a:r>
              <a:rPr lang="es-ES" sz="3600">
                <a:solidFill>
                  <a:schemeClr val="dk1"/>
                </a:solidFill>
                <a:latin typeface="Calibri"/>
                <a:ea typeface="Calibri"/>
                <a:cs typeface="Calibri"/>
                <a:sym typeface="Calibri"/>
              </a:rPr>
              <a:t>Software de red</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215" name="Google Shape;215;p21"/>
          <p:cNvPicPr preferRelativeResize="0"/>
          <p:nvPr/>
        </p:nvPicPr>
        <p:blipFill rotWithShape="1">
          <a:blip r:embed="rId3">
            <a:alphaModFix/>
          </a:blip>
          <a:srcRect b="0" l="0" r="0" t="0"/>
          <a:stretch/>
        </p:blipFill>
        <p:spPr>
          <a:xfrm>
            <a:off x="1924185" y="3140968"/>
            <a:ext cx="5908087" cy="35905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21" name="Google Shape;221;p22"/>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1800">
                <a:solidFill>
                  <a:schemeClr val="dk1"/>
                </a:solidFill>
                <a:latin typeface="Calibri"/>
                <a:ea typeface="Calibri"/>
                <a:cs typeface="Calibri"/>
                <a:sym typeface="Calibri"/>
              </a:rPr>
              <a:t>Motivos para instalar una red LAN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3600"/>
              <a:buFont typeface="Arial"/>
              <a:buChar char="•"/>
            </a:pPr>
            <a:r>
              <a:rPr lang="es-ES" sz="3600">
                <a:solidFill>
                  <a:schemeClr val="dk1"/>
                </a:solidFill>
                <a:latin typeface="Calibri"/>
                <a:ea typeface="Calibri"/>
                <a:cs typeface="Calibri"/>
                <a:sym typeface="Calibri"/>
              </a:rPr>
              <a:t>Actualización de sistemas operativos y software.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222" name="Google Shape;222;p22"/>
          <p:cNvPicPr preferRelativeResize="0"/>
          <p:nvPr/>
        </p:nvPicPr>
        <p:blipFill rotWithShape="1">
          <a:blip r:embed="rId3">
            <a:alphaModFix/>
          </a:blip>
          <a:srcRect b="0" l="0" r="0" t="0"/>
          <a:stretch/>
        </p:blipFill>
        <p:spPr>
          <a:xfrm>
            <a:off x="3563888" y="3212976"/>
            <a:ext cx="3888432" cy="3584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28" name="Google Shape;228;p23"/>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Redes de ejemplo</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Ethernet</a:t>
            </a:r>
            <a:r>
              <a:rPr lang="es-ES" sz="2400">
                <a:solidFill>
                  <a:schemeClr val="dk1"/>
                </a:solidFill>
                <a:latin typeface="Calibri"/>
                <a:ea typeface="Calibri"/>
                <a:cs typeface="Calibri"/>
                <a:sym typeface="Calibri"/>
              </a:rPr>
              <a:t> (</a:t>
            </a:r>
            <a:r>
              <a:rPr lang="es-ES" sz="2400" u="sng">
                <a:solidFill>
                  <a:schemeClr val="hlink"/>
                </a:solidFill>
                <a:latin typeface="Calibri"/>
                <a:ea typeface="Calibri"/>
                <a:cs typeface="Calibri"/>
                <a:sym typeface="Calibri"/>
                <a:hlinkClick r:id="rId3"/>
              </a:rPr>
              <a:t>IEEE 802.3</a:t>
            </a:r>
            <a:r>
              <a:rPr lang="es-ES" sz="2400">
                <a:solidFill>
                  <a:schemeClr val="dk1"/>
                </a:solidFill>
                <a:latin typeface="Calibri"/>
                <a:ea typeface="Calibri"/>
                <a:cs typeface="Calibri"/>
                <a:sym typeface="Calibri"/>
              </a:rPr>
              <a:t>): 10, 100, 1000 Mb/s (1 Gbps), 10Gbps.</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Token Ring </a:t>
            </a:r>
            <a:r>
              <a:rPr lang="es-ES" sz="2400">
                <a:solidFill>
                  <a:schemeClr val="dk1"/>
                </a:solidFill>
                <a:latin typeface="Calibri"/>
                <a:ea typeface="Calibri"/>
                <a:cs typeface="Calibri"/>
                <a:sym typeface="Calibri"/>
              </a:rPr>
              <a:t>(IEEE 802.5): 1, 4, 16, 100 Mb/s</a:t>
            </a:r>
            <a:endParaRPr/>
          </a:p>
          <a:p>
            <a:pPr indent="-342900" lvl="0" marL="342900" marR="0" rtl="0" algn="l">
              <a:spcBef>
                <a:spcPts val="0"/>
              </a:spcBef>
              <a:spcAft>
                <a:spcPts val="0"/>
              </a:spcAft>
              <a:buClr>
                <a:schemeClr val="dk1"/>
              </a:buClr>
              <a:buSzPts val="2400"/>
              <a:buFont typeface="Arial"/>
              <a:buChar char="•"/>
            </a:pPr>
            <a:r>
              <a:rPr b="1" lang="es-ES" sz="2400" u="sng">
                <a:solidFill>
                  <a:schemeClr val="hlink"/>
                </a:solidFill>
                <a:latin typeface="Calibri"/>
                <a:ea typeface="Calibri"/>
                <a:cs typeface="Calibri"/>
                <a:sym typeface="Calibri"/>
                <a:hlinkClick r:id="rId4"/>
              </a:rPr>
              <a:t>FDDI</a:t>
            </a:r>
            <a:r>
              <a:rPr lang="es-ES" sz="2400">
                <a:solidFill>
                  <a:schemeClr val="dk1"/>
                </a:solidFill>
                <a:latin typeface="Calibri"/>
                <a:ea typeface="Calibri"/>
                <a:cs typeface="Calibri"/>
                <a:sym typeface="Calibri"/>
              </a:rPr>
              <a:t>: 100 Mb/s. </a:t>
            </a:r>
            <a:endParaRPr/>
          </a:p>
          <a:p>
            <a:pPr indent="-342900" lvl="0" marL="342900" marR="0" rtl="0" algn="l">
              <a:spcBef>
                <a:spcPts val="0"/>
              </a:spcBef>
              <a:spcAft>
                <a:spcPts val="0"/>
              </a:spcAft>
              <a:buClr>
                <a:schemeClr val="dk1"/>
              </a:buClr>
              <a:buSzPts val="2400"/>
              <a:buFont typeface="Arial"/>
              <a:buChar char="•"/>
            </a:pPr>
            <a:r>
              <a:rPr b="1" lang="es-ES" sz="2400" u="sng">
                <a:solidFill>
                  <a:schemeClr val="hlink"/>
                </a:solidFill>
                <a:latin typeface="Calibri"/>
                <a:ea typeface="Calibri"/>
                <a:cs typeface="Calibri"/>
                <a:sym typeface="Calibri"/>
                <a:hlinkClick r:id="rId5"/>
              </a:rPr>
              <a:t>HIPPI</a:t>
            </a:r>
            <a:r>
              <a:rPr lang="es-ES" sz="2400">
                <a:solidFill>
                  <a:schemeClr val="dk1"/>
                </a:solidFill>
                <a:latin typeface="Calibri"/>
                <a:ea typeface="Calibri"/>
                <a:cs typeface="Calibri"/>
                <a:sym typeface="Calibri"/>
              </a:rPr>
              <a:t>: 800, 1600, 6400 Mb/s.</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Fibre Channel</a:t>
            </a:r>
            <a:r>
              <a:rPr lang="es-ES" sz="2400">
                <a:solidFill>
                  <a:schemeClr val="dk1"/>
                </a:solidFill>
                <a:latin typeface="Calibri"/>
                <a:ea typeface="Calibri"/>
                <a:cs typeface="Calibri"/>
                <a:sym typeface="Calibri"/>
              </a:rPr>
              <a:t>: 1, 2, 8 Gbps .</a:t>
            </a:r>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Redes inalámbricas por radio </a:t>
            </a:r>
            <a:r>
              <a:rPr lang="es-ES" sz="2400">
                <a:solidFill>
                  <a:schemeClr val="dk1"/>
                </a:solidFill>
                <a:latin typeface="Calibri"/>
                <a:ea typeface="Calibri"/>
                <a:cs typeface="Calibri"/>
                <a:sym typeface="Calibri"/>
              </a:rPr>
              <a:t>(IEEE 802.11): 2, 11, 54, 600 Mb/s, 1,3 Gbps.</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34" name="Google Shape;234;p24"/>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Topologías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Definición:</a:t>
            </a:r>
            <a:br>
              <a:rPr lang="es-ES"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i="1" lang="es-ES" sz="3200">
                <a:solidFill>
                  <a:schemeClr val="dk1"/>
                </a:solidFill>
                <a:latin typeface="Calibri"/>
                <a:ea typeface="Calibri"/>
                <a:cs typeface="Calibri"/>
                <a:sym typeface="Calibri"/>
              </a:rPr>
              <a:t>La topología es la forma geométrica de los elementos de una red local; estaciones de trabajo, cableado y electrónica de red. Pueden ser de </a:t>
            </a:r>
            <a:r>
              <a:rPr b="1" i="1" lang="es-ES" sz="3200">
                <a:solidFill>
                  <a:schemeClr val="dk1"/>
                </a:solidFill>
                <a:latin typeface="Calibri"/>
                <a:ea typeface="Calibri"/>
                <a:cs typeface="Calibri"/>
                <a:sym typeface="Calibri"/>
              </a:rPr>
              <a:t>dos tipos</a:t>
            </a:r>
            <a:r>
              <a:rPr i="1" lang="es-ES" sz="3200">
                <a:solidFill>
                  <a:schemeClr val="dk1"/>
                </a:solidFill>
                <a:latin typeface="Calibri"/>
                <a:ea typeface="Calibri"/>
                <a:cs typeface="Calibri"/>
                <a:sym typeface="Calibri"/>
              </a:rPr>
              <a:t>.</a:t>
            </a:r>
            <a:endParaRPr i="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40" name="Google Shape;240;p25"/>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Topologías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Topología física</a:t>
            </a:r>
            <a:r>
              <a:rPr lang="es-ES" sz="2400">
                <a:solidFill>
                  <a:schemeClr val="dk1"/>
                </a:solidFill>
                <a:latin typeface="Calibri"/>
                <a:ea typeface="Calibri"/>
                <a:cs typeface="Calibri"/>
                <a:sym typeface="Calibri"/>
              </a:rPr>
              <a:t>: se refiere a la disposición física del cableado y la manera en que las estaciones de trabajo están conectado físicamente.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Topología lógica</a:t>
            </a:r>
            <a:r>
              <a:rPr lang="es-ES" sz="2400">
                <a:solidFill>
                  <a:schemeClr val="dk1"/>
                </a:solidFill>
                <a:latin typeface="Calibri"/>
                <a:ea typeface="Calibri"/>
                <a:cs typeface="Calibri"/>
                <a:sym typeface="Calibri"/>
              </a:rPr>
              <a:t>: se refiere al trayecto lógico que siguen las señales a través de la topología física.</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6"/>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46" name="Google Shape;246;p26"/>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Topologías físicas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Bus: todos los dispositivos se conectan a través de un mismo medio físico.</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Estrella: los dispositivos se conectan a un dispositivo central.</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Anillo: cada dispositivo está conectado punto a punto con otro formando un anillo físico.</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Malla: los dispositivos están conectados entre sí con diferentes conexiones.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52" name="Google Shape;252;p27"/>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C:\Users\juan.tortajada\Google Drive\redes\Imágenes\3\Imagen 3.jpg" id="253" name="Google Shape;253;p27"/>
          <p:cNvPicPr preferRelativeResize="0"/>
          <p:nvPr/>
        </p:nvPicPr>
        <p:blipFill rotWithShape="1">
          <a:blip r:embed="rId3">
            <a:alphaModFix/>
          </a:blip>
          <a:srcRect b="0" l="0" r="0" t="0"/>
          <a:stretch/>
        </p:blipFill>
        <p:spPr>
          <a:xfrm>
            <a:off x="827582" y="1946718"/>
            <a:ext cx="7200801" cy="37865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81" name="Google Shape;81;p3"/>
          <p:cNvSpPr txBox="1"/>
          <p:nvPr/>
        </p:nvSpPr>
        <p:spPr>
          <a:xfrm>
            <a:off x="935986" y="836712"/>
            <a:ext cx="7380430" cy="43204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3200" u="none" cap="none" strike="noStrike">
                <a:solidFill>
                  <a:schemeClr val="dk1"/>
                </a:solidFill>
                <a:latin typeface="Calibri"/>
                <a:ea typeface="Calibri"/>
                <a:cs typeface="Calibri"/>
                <a:sym typeface="Calibri"/>
              </a:rPr>
              <a:t>Objetivos</a:t>
            </a:r>
            <a:endParaRPr b="1" i="0" sz="3200" u="none" cap="none" strike="noStrike">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ES" sz="1800" u="none" cap="none" strike="noStrike">
                <a:solidFill>
                  <a:schemeClr val="dk1"/>
                </a:solidFill>
                <a:latin typeface="Calibri"/>
                <a:ea typeface="Calibri"/>
                <a:cs typeface="Calibri"/>
                <a:sym typeface="Calibri"/>
              </a:rPr>
              <a:t>Los objetivos de este tema son abarcar los </a:t>
            </a:r>
            <a:r>
              <a:rPr b="1" i="0" lang="es-ES" sz="1800" u="none" cap="none" strike="noStrike">
                <a:solidFill>
                  <a:schemeClr val="dk1"/>
                </a:solidFill>
                <a:latin typeface="Calibri"/>
                <a:ea typeface="Calibri"/>
                <a:cs typeface="Calibri"/>
                <a:sym typeface="Calibri"/>
              </a:rPr>
              <a:t>aspectos básicos de las redes informáticas</a:t>
            </a:r>
            <a:r>
              <a:rPr b="0" i="0" lang="es-ES" sz="1800" u="none" cap="none" strike="noStrike">
                <a:solidFill>
                  <a:schemeClr val="dk1"/>
                </a:solidFill>
                <a:latin typeface="Calibri"/>
                <a:ea typeface="Calibri"/>
                <a:cs typeface="Calibri"/>
                <a:sym typeface="Calibri"/>
              </a:rPr>
              <a:t> y sus diferentes </a:t>
            </a:r>
            <a:r>
              <a:rPr b="1" i="0" lang="es-ES" sz="1800" u="none" cap="none" strike="noStrike">
                <a:solidFill>
                  <a:schemeClr val="dk1"/>
                </a:solidFill>
                <a:latin typeface="Calibri"/>
                <a:ea typeface="Calibri"/>
                <a:cs typeface="Calibri"/>
                <a:sym typeface="Calibri"/>
              </a:rPr>
              <a:t>arquitecturas</a:t>
            </a:r>
            <a:r>
              <a:rPr b="0" i="0" lang="es-ES" sz="1800" u="none" cap="none" strike="noStrike">
                <a:solidFill>
                  <a:schemeClr val="dk1"/>
                </a:solidFill>
                <a:latin typeface="Calibri"/>
                <a:ea typeface="Calibri"/>
                <a:cs typeface="Calibri"/>
                <a:sym typeface="Calibri"/>
              </a:rPr>
              <a:t> y comprender cuáles son los </a:t>
            </a:r>
            <a:r>
              <a:rPr b="1" i="0" lang="es-ES" sz="1800" u="none" cap="none" strike="noStrike">
                <a:solidFill>
                  <a:schemeClr val="dk1"/>
                </a:solidFill>
                <a:latin typeface="Calibri"/>
                <a:ea typeface="Calibri"/>
                <a:cs typeface="Calibri"/>
                <a:sym typeface="Calibri"/>
              </a:rPr>
              <a:t>protocolos de redes </a:t>
            </a:r>
            <a:r>
              <a:rPr b="0" i="0" lang="es-ES" sz="1800" u="none" cap="none" strike="noStrike">
                <a:solidFill>
                  <a:schemeClr val="dk1"/>
                </a:solidFill>
                <a:latin typeface="Calibri"/>
                <a:ea typeface="Calibri"/>
                <a:cs typeface="Calibri"/>
                <a:sym typeface="Calibri"/>
              </a:rPr>
              <a:t>más comunes.</a:t>
            </a:r>
            <a:endParaRPr/>
          </a:p>
          <a:p>
            <a:pPr indent="-361950" lvl="0" marL="5143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b="0" i="0" lang="es-ES" sz="2400" u="none" cap="none" strike="noStrike">
                <a:solidFill>
                  <a:schemeClr val="dk1"/>
                </a:solidFill>
                <a:latin typeface="Calibri"/>
                <a:ea typeface="Calibri"/>
                <a:cs typeface="Calibri"/>
                <a:sym typeface="Calibri"/>
              </a:rPr>
              <a:t>Identificar los medios de transmisión de datos</a:t>
            </a:r>
            <a:endParaRPr/>
          </a:p>
          <a:p>
            <a:pPr indent="-342900" lvl="0" marL="342900" marR="0" rtl="0" algn="l">
              <a:spcBef>
                <a:spcPts val="0"/>
              </a:spcBef>
              <a:spcAft>
                <a:spcPts val="0"/>
              </a:spcAft>
              <a:buClr>
                <a:schemeClr val="dk1"/>
              </a:buClr>
              <a:buSzPts val="2400"/>
              <a:buFont typeface="Arial"/>
              <a:buChar char="•"/>
            </a:pPr>
            <a:r>
              <a:rPr b="0" i="0" lang="es-ES" sz="2400" u="none" cap="none" strike="noStrike">
                <a:solidFill>
                  <a:schemeClr val="dk1"/>
                </a:solidFill>
                <a:latin typeface="Calibri"/>
                <a:ea typeface="Calibri"/>
                <a:cs typeface="Calibri"/>
                <a:sym typeface="Calibri"/>
              </a:rPr>
              <a:t>Describir </a:t>
            </a:r>
            <a:r>
              <a:rPr lang="es-ES" sz="2400">
                <a:solidFill>
                  <a:schemeClr val="dk1"/>
                </a:solidFill>
                <a:latin typeface="Calibri"/>
                <a:ea typeface="Calibri"/>
                <a:cs typeface="Calibri"/>
                <a:sym typeface="Calibri"/>
              </a:rPr>
              <a:t>el </a:t>
            </a:r>
            <a:r>
              <a:rPr b="0" i="0" lang="es-ES" sz="2400" u="none" cap="none" strike="noStrike">
                <a:solidFill>
                  <a:schemeClr val="dk1"/>
                </a:solidFill>
                <a:latin typeface="Calibri"/>
                <a:ea typeface="Calibri"/>
                <a:cs typeface="Calibri"/>
                <a:sym typeface="Calibri"/>
              </a:rPr>
              <a:t>funcionamiento de las redes LAN y WAN</a:t>
            </a:r>
            <a:endParaRPr/>
          </a:p>
          <a:p>
            <a:pPr indent="-342900" lvl="0" marL="342900" marR="0" rtl="0" algn="l">
              <a:spcBef>
                <a:spcPts val="0"/>
              </a:spcBef>
              <a:spcAft>
                <a:spcPts val="0"/>
              </a:spcAft>
              <a:buClr>
                <a:schemeClr val="dk1"/>
              </a:buClr>
              <a:buSzPts val="2400"/>
              <a:buFont typeface="Arial"/>
              <a:buChar char="•"/>
            </a:pPr>
            <a:r>
              <a:rPr b="0" i="0" lang="es-ES" sz="2400" u="none" cap="none" strike="noStrike">
                <a:solidFill>
                  <a:schemeClr val="dk1"/>
                </a:solidFill>
                <a:latin typeface="Calibri"/>
                <a:ea typeface="Calibri"/>
                <a:cs typeface="Calibri"/>
                <a:sym typeface="Calibri"/>
              </a:rPr>
              <a:t>Clasificar las topologías de las redes</a:t>
            </a:r>
            <a:endParaRPr/>
          </a:p>
          <a:p>
            <a:pPr indent="-342900" lvl="0" marL="342900" marR="0" rtl="0" algn="l">
              <a:spcBef>
                <a:spcPts val="0"/>
              </a:spcBef>
              <a:spcAft>
                <a:spcPts val="0"/>
              </a:spcAft>
              <a:buClr>
                <a:schemeClr val="dk1"/>
              </a:buClr>
              <a:buSzPts val="2400"/>
              <a:buFont typeface="Arial"/>
              <a:buChar char="•"/>
            </a:pPr>
            <a:r>
              <a:rPr b="0" i="0" lang="es-ES" sz="2400" u="none" cap="none" strike="noStrike">
                <a:solidFill>
                  <a:schemeClr val="dk1"/>
                </a:solidFill>
                <a:latin typeface="Calibri"/>
                <a:ea typeface="Calibri"/>
                <a:cs typeface="Calibri"/>
                <a:sym typeface="Calibri"/>
              </a:rPr>
              <a:t>Identificar los modelos de capas</a:t>
            </a:r>
            <a:endParaRPr/>
          </a:p>
          <a:p>
            <a:pPr indent="-361950" lvl="0" marL="5143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59" name="Google Shape;259;p28"/>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C:\Users\juan.tortajada\Google Drive\redes\Imágenes\5\Imagen 5.jpg" id="260" name="Google Shape;260;p28"/>
          <p:cNvPicPr preferRelativeResize="0"/>
          <p:nvPr/>
        </p:nvPicPr>
        <p:blipFill rotWithShape="1">
          <a:blip r:embed="rId3">
            <a:alphaModFix/>
          </a:blip>
          <a:srcRect b="0" l="0" r="0" t="0"/>
          <a:stretch/>
        </p:blipFill>
        <p:spPr>
          <a:xfrm>
            <a:off x="1871980" y="1910715"/>
            <a:ext cx="5400040" cy="30365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66" name="Google Shape;266;p29"/>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C:\Users\juan.tortajada\Google Drive\redes\Imágenes\5.5\Imagen 5.jpg" id="267" name="Google Shape;267;p29"/>
          <p:cNvPicPr preferRelativeResize="0"/>
          <p:nvPr/>
        </p:nvPicPr>
        <p:blipFill rotWithShape="1">
          <a:blip r:embed="rId3">
            <a:alphaModFix/>
          </a:blip>
          <a:srcRect b="0" l="0" r="0" t="0"/>
          <a:stretch/>
        </p:blipFill>
        <p:spPr>
          <a:xfrm>
            <a:off x="1349781" y="2150615"/>
            <a:ext cx="6444436" cy="39665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73" name="Google Shape;273;p30"/>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C:\Users\portatil\Google Drive\redes\Imágenes\7\Imagen 7.jpg" id="274" name="Google Shape;274;p30"/>
          <p:cNvPicPr preferRelativeResize="0"/>
          <p:nvPr/>
        </p:nvPicPr>
        <p:blipFill rotWithShape="1">
          <a:blip r:embed="rId3">
            <a:alphaModFix/>
          </a:blip>
          <a:srcRect b="0" l="0" r="0" t="0"/>
          <a:stretch/>
        </p:blipFill>
        <p:spPr>
          <a:xfrm>
            <a:off x="935986" y="1988840"/>
            <a:ext cx="6660460" cy="43265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80" name="Google Shape;280;p31"/>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C:\Users\juan.tortajada\Google Drive\redes\Imágenes\4\Imagen 4.jpg" id="281" name="Google Shape;281;p31"/>
          <p:cNvPicPr preferRelativeResize="0"/>
          <p:nvPr/>
        </p:nvPicPr>
        <p:blipFill rotWithShape="1">
          <a:blip r:embed="rId3">
            <a:alphaModFix/>
          </a:blip>
          <a:srcRect b="0" l="0" r="0" t="0"/>
          <a:stretch/>
        </p:blipFill>
        <p:spPr>
          <a:xfrm>
            <a:off x="935986" y="2204864"/>
            <a:ext cx="7092398" cy="41044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87" name="Google Shape;287;p32"/>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C:\Users\portatil\Google Drive\redes\Imágenes\9\Imagen 9.jpg" id="288" name="Google Shape;288;p32"/>
          <p:cNvPicPr preferRelativeResize="0"/>
          <p:nvPr/>
        </p:nvPicPr>
        <p:blipFill rotWithShape="1">
          <a:blip r:embed="rId3">
            <a:alphaModFix/>
          </a:blip>
          <a:srcRect b="0" l="0" r="0" t="0"/>
          <a:stretch/>
        </p:blipFill>
        <p:spPr>
          <a:xfrm>
            <a:off x="928172" y="2276872"/>
            <a:ext cx="7388243" cy="424847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294" name="Google Shape;294;p33"/>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C:\Users\juan.tortajada\Google Drive\redes\Imágenes\8\Imagen 8.jpg" id="295" name="Google Shape;295;p33"/>
          <p:cNvPicPr preferRelativeResize="0"/>
          <p:nvPr/>
        </p:nvPicPr>
        <p:blipFill rotWithShape="1">
          <a:blip r:embed="rId3">
            <a:alphaModFix/>
          </a:blip>
          <a:srcRect b="0" l="0" r="0" t="0"/>
          <a:stretch/>
        </p:blipFill>
        <p:spPr>
          <a:xfrm>
            <a:off x="962014" y="2006156"/>
            <a:ext cx="6778337" cy="40151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4"/>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01" name="Google Shape;301;p34"/>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C:\Users\portatil\Google Drive\redes\Imágenes\10\Imagen 10.jpg" id="302" name="Google Shape;302;p34"/>
          <p:cNvPicPr preferRelativeResize="0"/>
          <p:nvPr/>
        </p:nvPicPr>
        <p:blipFill rotWithShape="1">
          <a:blip r:embed="rId3">
            <a:alphaModFix/>
          </a:blip>
          <a:srcRect b="0" l="0" r="0" t="0"/>
          <a:stretch/>
        </p:blipFill>
        <p:spPr>
          <a:xfrm>
            <a:off x="935986" y="1982298"/>
            <a:ext cx="6516334" cy="38949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08" name="Google Shape;308;p35"/>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local (LAN)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graphicFrame>
        <p:nvGraphicFramePr>
          <p:cNvPr id="309" name="Google Shape;309;p35"/>
          <p:cNvGraphicFramePr/>
          <p:nvPr/>
        </p:nvGraphicFramePr>
        <p:xfrm>
          <a:off x="-243909" y="217551"/>
          <a:ext cx="3000000" cy="3000000"/>
        </p:xfrm>
        <a:graphic>
          <a:graphicData uri="http://schemas.openxmlformats.org/drawingml/2006/table">
            <a:tbl>
              <a:tblPr bandRow="1" firstCol="1" firstRow="1">
                <a:noFill/>
                <a:tableStyleId>{930A8B23-5104-4595-8930-4CBE0C0FA80A}</a:tableStyleId>
              </a:tblPr>
              <a:tblGrid>
                <a:gridCol w="1437625"/>
                <a:gridCol w="2328150"/>
                <a:gridCol w="1651425"/>
                <a:gridCol w="1877925"/>
                <a:gridCol w="2129300"/>
              </a:tblGrid>
              <a:tr h="257825">
                <a:tc>
                  <a:txBody>
                    <a:bodyPr/>
                    <a:lstStyle/>
                    <a:p>
                      <a:pPr indent="0" lvl="0" marL="0" marR="0" rtl="0" algn="r">
                        <a:lnSpc>
                          <a:spcPct val="107000"/>
                        </a:lnSpc>
                        <a:spcBef>
                          <a:spcPts val="0"/>
                        </a:spcBef>
                        <a:spcAft>
                          <a:spcPts val="0"/>
                        </a:spcAft>
                        <a:buNone/>
                      </a:pPr>
                      <a:r>
                        <a:rPr lang="es-ES" sz="1400" u="none" cap="none" strike="noStrike"/>
                        <a:t> </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Bus</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Estrella</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Anillo</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Malla</a:t>
                      </a:r>
                      <a:endParaRPr sz="1400" u="none" cap="none" strike="noStrike">
                        <a:latin typeface="Calibri"/>
                        <a:ea typeface="Calibri"/>
                        <a:cs typeface="Calibri"/>
                        <a:sym typeface="Calibri"/>
                      </a:endParaRPr>
                    </a:p>
                  </a:txBody>
                  <a:tcPr marT="0" marB="0" marR="37350" marL="37350"/>
                </a:tc>
              </a:tr>
              <a:tr h="887975">
                <a:tc>
                  <a:txBody>
                    <a:bodyPr/>
                    <a:lstStyle/>
                    <a:p>
                      <a:pPr indent="0" lvl="0" marL="0" marR="0" rtl="0" algn="r">
                        <a:lnSpc>
                          <a:spcPct val="107000"/>
                        </a:lnSpc>
                        <a:spcBef>
                          <a:spcPts val="0"/>
                        </a:spcBef>
                        <a:spcAft>
                          <a:spcPts val="0"/>
                        </a:spcAft>
                        <a:buNone/>
                      </a:pPr>
                      <a:r>
                        <a:rPr lang="es-ES" sz="1400" u="none" cap="none" strike="noStrike"/>
                        <a:t>Aplicación</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Instalaciones pequeñas con poco tráfico</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Adecuada para servicios de voz y datos </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Adecuado para redes pequeñas a gran velocidad</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Adecuado para redes WAN</a:t>
                      </a:r>
                      <a:endParaRPr sz="1400" u="none" cap="none" strike="noStrike">
                        <a:latin typeface="Calibri"/>
                        <a:ea typeface="Calibri"/>
                        <a:cs typeface="Calibri"/>
                        <a:sym typeface="Calibri"/>
                      </a:endParaRPr>
                    </a:p>
                  </a:txBody>
                  <a:tcPr marT="0" marB="0" marR="37350" marL="37350"/>
                </a:tc>
              </a:tr>
              <a:tr h="236075">
                <a:tc>
                  <a:txBody>
                    <a:bodyPr/>
                    <a:lstStyle/>
                    <a:p>
                      <a:pPr indent="0" lvl="0" marL="0" marR="0" rtl="0" algn="r">
                        <a:lnSpc>
                          <a:spcPct val="107000"/>
                        </a:lnSpc>
                        <a:spcBef>
                          <a:spcPts val="0"/>
                        </a:spcBef>
                        <a:spcAft>
                          <a:spcPts val="0"/>
                        </a:spcAft>
                        <a:buNone/>
                      </a:pPr>
                      <a:r>
                        <a:rPr lang="es-ES" sz="1400" u="none" cap="none" strike="noStrike"/>
                        <a:t>Complejidad</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Sencilla</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Instalación compleja</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Alta</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Alta</a:t>
                      </a:r>
                      <a:endParaRPr sz="1400" u="none" cap="none" strike="noStrike">
                        <a:latin typeface="Calibri"/>
                        <a:ea typeface="Calibri"/>
                        <a:cs typeface="Calibri"/>
                        <a:sym typeface="Calibri"/>
                      </a:endParaRPr>
                    </a:p>
                  </a:txBody>
                  <a:tcPr marT="0" marB="0" marR="37350" marL="37350"/>
                </a:tc>
              </a:tr>
              <a:tr h="708250">
                <a:tc>
                  <a:txBody>
                    <a:bodyPr/>
                    <a:lstStyle/>
                    <a:p>
                      <a:pPr indent="0" lvl="0" marL="0" marR="0" rtl="0" algn="r">
                        <a:lnSpc>
                          <a:spcPct val="107000"/>
                        </a:lnSpc>
                        <a:spcBef>
                          <a:spcPts val="0"/>
                        </a:spcBef>
                        <a:spcAft>
                          <a:spcPts val="0"/>
                        </a:spcAft>
                        <a:buNone/>
                      </a:pPr>
                      <a:r>
                        <a:rPr lang="es-ES" sz="1400" u="none" cap="none" strike="noStrike"/>
                        <a:t>Respuesta</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Buena con poco tráfico. Si el tráfico aumenta, el rendimiento se degrada</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Buena para tráfico moderado. </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Estable a gran velocidad</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Depende de los enlaces.</a:t>
                      </a:r>
                      <a:endParaRPr sz="1400" u="none" cap="none" strike="noStrike">
                        <a:latin typeface="Calibri"/>
                        <a:ea typeface="Calibri"/>
                        <a:cs typeface="Calibri"/>
                        <a:sym typeface="Calibri"/>
                      </a:endParaRPr>
                    </a:p>
                  </a:txBody>
                  <a:tcPr marT="0" marB="0" marR="37350" marL="37350"/>
                </a:tc>
              </a:tr>
              <a:tr h="472175">
                <a:tc>
                  <a:txBody>
                    <a:bodyPr/>
                    <a:lstStyle/>
                    <a:p>
                      <a:pPr indent="0" lvl="0" marL="0" marR="0" rtl="0" algn="r">
                        <a:lnSpc>
                          <a:spcPct val="107000"/>
                        </a:lnSpc>
                        <a:spcBef>
                          <a:spcPts val="0"/>
                        </a:spcBef>
                        <a:spcAft>
                          <a:spcPts val="0"/>
                        </a:spcAft>
                        <a:buNone/>
                      </a:pPr>
                      <a:r>
                        <a:rPr lang="es-ES" sz="1400" u="none" cap="none" strike="noStrike"/>
                        <a:t>Vulnerabilidad</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El punto débil es el canal principal.</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Depende del nodo central</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Si falla una estación, falla todo el sistema</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Conexiones redundantes. Poco vulnerable a fallos </a:t>
                      </a:r>
                      <a:endParaRPr sz="1400" u="none" cap="none" strike="noStrike">
                        <a:latin typeface="Calibri"/>
                        <a:ea typeface="Calibri"/>
                        <a:cs typeface="Calibri"/>
                        <a:sym typeface="Calibri"/>
                      </a:endParaRPr>
                    </a:p>
                  </a:txBody>
                  <a:tcPr marT="0" marB="0" marR="37350" marL="37350"/>
                </a:tc>
              </a:tr>
              <a:tr h="708250">
                <a:tc>
                  <a:txBody>
                    <a:bodyPr/>
                    <a:lstStyle/>
                    <a:p>
                      <a:pPr indent="0" lvl="0" marL="0" marR="0" rtl="0" algn="r">
                        <a:lnSpc>
                          <a:spcPct val="107000"/>
                        </a:lnSpc>
                        <a:spcBef>
                          <a:spcPts val="0"/>
                        </a:spcBef>
                        <a:spcAft>
                          <a:spcPts val="0"/>
                        </a:spcAft>
                        <a:buNone/>
                      </a:pPr>
                      <a:r>
                        <a:rPr lang="es-ES" sz="1400" u="none" cap="none" strike="noStrike"/>
                        <a:t>Expansión</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Se pueden añadir fácilmente equipos nuevos</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Limitada, depende de cada nodo si permite nuevas conexiones.</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Es relativamente fácil ampliar la red</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Es fácil ampliar la red</a:t>
                      </a:r>
                      <a:endParaRPr sz="1400" u="none" cap="none" strike="noStrike">
                        <a:latin typeface="Calibri"/>
                        <a:ea typeface="Calibri"/>
                        <a:cs typeface="Calibri"/>
                        <a:sym typeface="Calibri"/>
                      </a:endParaRPr>
                    </a:p>
                  </a:txBody>
                  <a:tcPr marT="0" marB="0" marR="37350" marL="37350"/>
                </a:tc>
              </a:tr>
              <a:tr h="2439950">
                <a:tc>
                  <a:txBody>
                    <a:bodyPr/>
                    <a:lstStyle/>
                    <a:p>
                      <a:pPr indent="0" lvl="0" marL="0" marR="0" rtl="0" algn="r">
                        <a:lnSpc>
                          <a:spcPct val="107000"/>
                        </a:lnSpc>
                        <a:spcBef>
                          <a:spcPts val="0"/>
                        </a:spcBef>
                        <a:spcAft>
                          <a:spcPts val="0"/>
                        </a:spcAft>
                        <a:buNone/>
                      </a:pPr>
                      <a:r>
                        <a:rPr lang="es-ES" sz="1400" u="none" cap="none" strike="noStrike"/>
                        <a:t>Ventajas</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Fácil de instalar y se puede utilizar todo el ancho de banda del medio de transmisión</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Ideal para modelo cliente-servidor</a:t>
                      </a:r>
                      <a:endParaRPr sz="1400" u="none" cap="none" strike="noStrike"/>
                    </a:p>
                    <a:p>
                      <a:pPr indent="0" lvl="0" marL="0" marR="0" rtl="0" algn="l">
                        <a:lnSpc>
                          <a:spcPct val="107000"/>
                        </a:lnSpc>
                        <a:spcBef>
                          <a:spcPts val="800"/>
                        </a:spcBef>
                        <a:spcAft>
                          <a:spcPts val="0"/>
                        </a:spcAft>
                        <a:buNone/>
                      </a:pPr>
                      <a:r>
                        <a:rPr lang="es-ES" sz="1400" u="none" cap="none" strike="noStrike"/>
                        <a:t>Los terminales pueden utilizar velocidades diferentes</a:t>
                      </a:r>
                      <a:endParaRPr sz="1400" u="none" cap="none" strike="noStrike"/>
                    </a:p>
                    <a:p>
                      <a:pPr indent="0" lvl="0" marL="0" marR="0" rtl="0" algn="l">
                        <a:lnSpc>
                          <a:spcPct val="107000"/>
                        </a:lnSpc>
                        <a:spcBef>
                          <a:spcPts val="800"/>
                        </a:spcBef>
                        <a:spcAft>
                          <a:spcPts val="0"/>
                        </a:spcAft>
                        <a:buNone/>
                      </a:pPr>
                      <a:r>
                        <a:rPr lang="es-ES" sz="1400" u="none" cap="none" strike="noStrike"/>
                        <a:t>Alta seguridad</a:t>
                      </a:r>
                      <a:endParaRPr sz="1400" u="none" cap="none" strike="noStrike"/>
                    </a:p>
                    <a:p>
                      <a:pPr indent="0" lvl="0" marL="0" marR="0" rtl="0" algn="l">
                        <a:lnSpc>
                          <a:spcPct val="107000"/>
                        </a:lnSpc>
                        <a:spcBef>
                          <a:spcPts val="800"/>
                        </a:spcBef>
                        <a:spcAft>
                          <a:spcPts val="0"/>
                        </a:spcAft>
                        <a:buNone/>
                      </a:pPr>
                      <a:r>
                        <a:rPr lang="es-ES" sz="1400" u="none" cap="none" strike="noStrike"/>
                        <a:t>Control por el nodo central</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Velocidad de transmisión equilibrada.</a:t>
                      </a:r>
                      <a:endParaRPr sz="1400" u="none" cap="none" strike="noStrike"/>
                    </a:p>
                    <a:p>
                      <a:pPr indent="0" lvl="0" marL="0" marR="0" rtl="0" algn="l">
                        <a:lnSpc>
                          <a:spcPct val="107000"/>
                        </a:lnSpc>
                        <a:spcBef>
                          <a:spcPts val="800"/>
                        </a:spcBef>
                        <a:spcAft>
                          <a:spcPts val="0"/>
                        </a:spcAft>
                        <a:buNone/>
                      </a:pPr>
                      <a:r>
                        <a:rPr lang="es-ES" sz="1400" u="none" cap="none" strike="noStrike"/>
                        <a:t>No depende de nodo central.</a:t>
                      </a:r>
                      <a:endParaRPr sz="1400" u="none" cap="none" strike="noStrike"/>
                    </a:p>
                    <a:p>
                      <a:pPr indent="0" lvl="0" marL="0" marR="0" rtl="0" algn="l">
                        <a:lnSpc>
                          <a:spcPct val="107000"/>
                        </a:lnSpc>
                        <a:spcBef>
                          <a:spcPts val="800"/>
                        </a:spcBef>
                        <a:spcAft>
                          <a:spcPts val="0"/>
                        </a:spcAft>
                        <a:buNone/>
                      </a:pPr>
                      <a:r>
                        <a:rPr lang="es-ES" sz="1400" u="none" cap="none" strike="noStrike"/>
                        <a:t>Tasa de fallos baja.</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Varias alternativas para interconectar con diferentes nodos</a:t>
                      </a:r>
                      <a:endParaRPr sz="1400" u="none" cap="none" strike="noStrike">
                        <a:latin typeface="Calibri"/>
                        <a:ea typeface="Calibri"/>
                        <a:cs typeface="Calibri"/>
                        <a:sym typeface="Calibri"/>
                      </a:endParaRPr>
                    </a:p>
                  </a:txBody>
                  <a:tcPr marT="0" marB="0" marR="37350" marL="37350"/>
                </a:tc>
              </a:tr>
              <a:tr h="813325">
                <a:tc>
                  <a:txBody>
                    <a:bodyPr/>
                    <a:lstStyle/>
                    <a:p>
                      <a:pPr indent="0" lvl="0" marL="0" marR="0" rtl="0" algn="r">
                        <a:lnSpc>
                          <a:spcPct val="107000"/>
                        </a:lnSpc>
                        <a:spcBef>
                          <a:spcPts val="0"/>
                        </a:spcBef>
                        <a:spcAft>
                          <a:spcPts val="0"/>
                        </a:spcAft>
                        <a:buNone/>
                      </a:pPr>
                      <a:r>
                        <a:rPr lang="es-ES" sz="1400" u="none" cap="none" strike="noStrike"/>
                        <a:t>Inconvenientes</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Longitud del medio no puede sobrepasar los 2km. </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Susceptible a averías por el nodo central.</a:t>
                      </a:r>
                      <a:endParaRPr sz="1400" u="none" cap="none" strike="noStrike"/>
                    </a:p>
                    <a:p>
                      <a:pPr indent="0" lvl="0" marL="0" marR="0" rtl="0" algn="l">
                        <a:lnSpc>
                          <a:spcPct val="107000"/>
                        </a:lnSpc>
                        <a:spcBef>
                          <a:spcPts val="800"/>
                        </a:spcBef>
                        <a:spcAft>
                          <a:spcPts val="0"/>
                        </a:spcAft>
                        <a:buNone/>
                      </a:pPr>
                      <a:r>
                        <a:rPr lang="es-ES" sz="1400" u="none" cap="none" strike="noStrike"/>
                        <a:t>Alto coste</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Depende de los repetidores.</a:t>
                      </a:r>
                      <a:endParaRPr sz="1400" u="none" cap="none" strike="noStrike"/>
                    </a:p>
                    <a:p>
                      <a:pPr indent="0" lvl="0" marL="0" marR="0" rtl="0" algn="l">
                        <a:lnSpc>
                          <a:spcPct val="107000"/>
                        </a:lnSpc>
                        <a:spcBef>
                          <a:spcPts val="800"/>
                        </a:spcBef>
                        <a:spcAft>
                          <a:spcPts val="0"/>
                        </a:spcAft>
                        <a:buNone/>
                      </a:pPr>
                      <a:r>
                        <a:rPr lang="es-ES" sz="1400" u="none" cap="none" strike="noStrike"/>
                        <a:t>Instalación complicada</a:t>
                      </a:r>
                      <a:endParaRPr sz="1400" u="none" cap="none" strike="noStrike">
                        <a:latin typeface="Calibri"/>
                        <a:ea typeface="Calibri"/>
                        <a:cs typeface="Calibri"/>
                        <a:sym typeface="Calibri"/>
                      </a:endParaRPr>
                    </a:p>
                  </a:txBody>
                  <a:tcPr marT="0" marB="0" marR="37350" marL="37350"/>
                </a:tc>
                <a:tc>
                  <a:txBody>
                    <a:bodyPr/>
                    <a:lstStyle/>
                    <a:p>
                      <a:pPr indent="0" lvl="0" marL="0" marR="0" rtl="0" algn="l">
                        <a:lnSpc>
                          <a:spcPct val="107000"/>
                        </a:lnSpc>
                        <a:spcBef>
                          <a:spcPts val="0"/>
                        </a:spcBef>
                        <a:spcAft>
                          <a:spcPts val="0"/>
                        </a:spcAft>
                        <a:buNone/>
                      </a:pPr>
                      <a:r>
                        <a:rPr lang="es-ES" sz="1400" u="none" cap="none" strike="noStrike"/>
                        <a:t>Coste elevado</a:t>
                      </a:r>
                      <a:endParaRPr sz="1400" u="none" cap="none" strike="noStrike">
                        <a:latin typeface="Calibri"/>
                        <a:ea typeface="Calibri"/>
                        <a:cs typeface="Calibri"/>
                        <a:sym typeface="Calibri"/>
                      </a:endParaRPr>
                    </a:p>
                  </a:txBody>
                  <a:tcPr marT="0" marB="0" marR="37350" marL="3735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15" name="Google Shape;315;p36"/>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Clasificación de las redes por su ámbito</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A veces, clasificar las redes o tecnologías en base a la distancia parece inadecuado o desorientador, ya que se pueden encontrar muchos ejemplos en los que las tecnologías tradicionalmente consideradas WAN se utilizan en distancias cortas. Análogamente las redes LAN pueden utilizarse para cubrir distancias de cientos de kilómetros.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Por eso probablemente la mejor clasificación de redes LAN y WAN se pueda efectuar en base al </a:t>
            </a:r>
            <a:r>
              <a:rPr b="1" lang="es-ES" sz="3200">
                <a:solidFill>
                  <a:schemeClr val="dk1"/>
                </a:solidFill>
                <a:latin typeface="Calibri"/>
                <a:ea typeface="Calibri"/>
                <a:cs typeface="Calibri"/>
                <a:sym typeface="Calibri"/>
              </a:rPr>
              <a:t>objetivo de diseño</a:t>
            </a:r>
            <a:r>
              <a:rPr lang="es-ES" sz="2400">
                <a:solidFill>
                  <a:schemeClr val="dk1"/>
                </a:solidFill>
                <a:latin typeface="Calibri"/>
                <a:ea typeface="Calibri"/>
                <a:cs typeface="Calibri"/>
                <a:sym typeface="Calibri"/>
              </a:rPr>
              <a:t>.</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21" name="Google Shape;321;p37"/>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punto a punto</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Las redes punto a punto establecen un canal de datos para iniciar una comunicación entre dos dispositivos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u="sng">
                <a:solidFill>
                  <a:schemeClr val="hlink"/>
                </a:solidFill>
                <a:latin typeface="Calibri"/>
                <a:ea typeface="Calibri"/>
                <a:cs typeface="Calibri"/>
                <a:sym typeface="Calibri"/>
                <a:hlinkClick r:id="rId3"/>
              </a:rPr>
              <a:t>Modos de transmisión</a:t>
            </a:r>
            <a:r>
              <a:rPr lang="es-ES" sz="2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Simplex: </a:t>
            </a:r>
            <a:r>
              <a:rPr lang="es-ES" sz="2400">
                <a:solidFill>
                  <a:schemeClr val="dk1"/>
                </a:solidFill>
                <a:latin typeface="Calibri"/>
                <a:ea typeface="Calibri"/>
                <a:cs typeface="Calibri"/>
                <a:sym typeface="Calibri"/>
              </a:rPr>
              <a:t>transmisión en un solo sentido</a:t>
            </a:r>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Semi-dúplex o half-duplex: </a:t>
            </a:r>
            <a:r>
              <a:rPr lang="es-ES" sz="2400">
                <a:solidFill>
                  <a:schemeClr val="dk1"/>
                </a:solidFill>
                <a:latin typeface="Calibri"/>
                <a:ea typeface="Calibri"/>
                <a:cs typeface="Calibri"/>
                <a:sym typeface="Calibri"/>
              </a:rPr>
              <a:t>transmisión en ambos sentidos, pero no a la vez</a:t>
            </a:r>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Dúplex o full-duplex: </a:t>
            </a:r>
            <a:r>
              <a:rPr lang="es-ES" sz="2400">
                <a:solidFill>
                  <a:schemeClr val="dk1"/>
                </a:solidFill>
                <a:latin typeface="Calibri"/>
                <a:ea typeface="Calibri"/>
                <a:cs typeface="Calibri"/>
                <a:sym typeface="Calibri"/>
              </a:rPr>
              <a:t>transmisión simultánea en ambos sentidos.</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15c8c9beee1_0_0"/>
          <p:cNvSpPr txBox="1"/>
          <p:nvPr>
            <p:ph type="title"/>
          </p:nvPr>
        </p:nvSpPr>
        <p:spPr>
          <a:xfrm>
            <a:off x="827584" y="908720"/>
            <a:ext cx="7488900" cy="927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8" name="Google Shape;88;g15c8c9beee1_0_0"/>
          <p:cNvSpPr txBox="1"/>
          <p:nvPr>
            <p:ph idx="1" type="body"/>
          </p:nvPr>
        </p:nvSpPr>
        <p:spPr>
          <a:xfrm>
            <a:off x="827584" y="1988840"/>
            <a:ext cx="7488900" cy="41046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PEARSON</a:t>
            </a:r>
            <a:endParaRPr/>
          </a:p>
          <a:p>
            <a:pPr indent="0" lvl="0" marL="0" rtl="0" algn="l">
              <a:spcBef>
                <a:spcPts val="0"/>
              </a:spcBef>
              <a:spcAft>
                <a:spcPts val="0"/>
              </a:spcAft>
              <a:buNone/>
            </a:pPr>
            <a:r>
              <a:rPr lang="es-ES" u="sng">
                <a:solidFill>
                  <a:schemeClr val="hlink"/>
                </a:solidFill>
                <a:hlinkClick r:id="rId3"/>
              </a:rPr>
              <a:t>https://studylib.es/doc/8863200/redes-de-computadoras-5ta-edicion---tanenbaum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RA-MA</a:t>
            </a:r>
            <a:endParaRPr/>
          </a:p>
          <a:p>
            <a:pPr indent="0" lvl="0" marL="0" rtl="0" algn="l">
              <a:spcBef>
                <a:spcPts val="0"/>
              </a:spcBef>
              <a:spcAft>
                <a:spcPts val="0"/>
              </a:spcAft>
              <a:buNone/>
            </a:pPr>
            <a:r>
              <a:rPr lang="es-ES" u="sng">
                <a:solidFill>
                  <a:schemeClr val="hlink"/>
                </a:solidFill>
                <a:hlinkClick r:id="rId4"/>
              </a:rPr>
              <a:t>https://ns2.elhacker.net/descargas/manuales/Redes/REDES%20CISCO%20Gu%C3%ADa%20de%20estudio%20para%20la%20certificaci%C3%B3n%20CCNA%20200-301%20(Spanish%20Edition).pdf</a:t>
            </a:r>
            <a:endParaRPr/>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27" name="Google Shape;327;p38"/>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punto a punto</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328" name="Google Shape;328;p38"/>
          <p:cNvPicPr preferRelativeResize="0"/>
          <p:nvPr/>
        </p:nvPicPr>
        <p:blipFill>
          <a:blip r:embed="rId3">
            <a:alphaModFix/>
          </a:blip>
          <a:stretch>
            <a:fillRect/>
          </a:stretch>
        </p:blipFill>
        <p:spPr>
          <a:xfrm>
            <a:off x="785363" y="1438048"/>
            <a:ext cx="7573274" cy="5151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34" name="Google Shape;334;p39"/>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difusión o broadcast</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Las redes de difusión tienen un único canal de comunicación y todos los dispositivos de la red lo comparten.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335" name="Google Shape;335;p39"/>
          <p:cNvPicPr preferRelativeResize="0"/>
          <p:nvPr/>
        </p:nvPicPr>
        <p:blipFill rotWithShape="1">
          <a:blip r:embed="rId3">
            <a:alphaModFix/>
          </a:blip>
          <a:srcRect b="0" l="0" r="0" t="0"/>
          <a:stretch/>
        </p:blipFill>
        <p:spPr>
          <a:xfrm>
            <a:off x="2123728" y="3284984"/>
            <a:ext cx="5184576" cy="34542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41" name="Google Shape;341;p40"/>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Modos de enviar la información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Unicast</a:t>
            </a:r>
            <a:r>
              <a:rPr lang="es-ES" sz="2400">
                <a:solidFill>
                  <a:schemeClr val="dk1"/>
                </a:solidFill>
                <a:latin typeface="Calibri"/>
                <a:ea typeface="Calibri"/>
                <a:cs typeface="Calibri"/>
                <a:sym typeface="Calibri"/>
              </a:rPr>
              <a:t>: si se envía a un destinatario concreto. Es el más habitual.</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Broadcast</a:t>
            </a:r>
            <a:r>
              <a:rPr lang="es-ES" sz="2400">
                <a:solidFill>
                  <a:schemeClr val="dk1"/>
                </a:solidFill>
                <a:latin typeface="Calibri"/>
                <a:ea typeface="Calibri"/>
                <a:cs typeface="Calibri"/>
                <a:sym typeface="Calibri"/>
              </a:rPr>
              <a:t>: si se envía a todos los destinatarios posibles en la red. Ejemplo: para anunciar nuevos servicios en la red.</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Multicast</a:t>
            </a:r>
            <a:r>
              <a:rPr lang="es-ES" sz="2400">
                <a:solidFill>
                  <a:schemeClr val="dk1"/>
                </a:solidFill>
                <a:latin typeface="Calibri"/>
                <a:ea typeface="Calibri"/>
                <a:cs typeface="Calibri"/>
                <a:sym typeface="Calibri"/>
              </a:rPr>
              <a:t>: si se envía a un grupo selecto de destinatarios de entre todos los que hay en la red. Ejemplo: emisión de videoconferencia.</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b="1" lang="es-ES" sz="2400">
                <a:solidFill>
                  <a:schemeClr val="dk1"/>
                </a:solidFill>
                <a:latin typeface="Calibri"/>
                <a:ea typeface="Calibri"/>
                <a:cs typeface="Calibri"/>
                <a:sym typeface="Calibri"/>
              </a:rPr>
              <a:t>Anycast</a:t>
            </a:r>
            <a:r>
              <a:rPr lang="es-ES" sz="2400">
                <a:solidFill>
                  <a:schemeClr val="dk1"/>
                </a:solidFill>
                <a:latin typeface="Calibri"/>
                <a:ea typeface="Calibri"/>
                <a:cs typeface="Calibri"/>
                <a:sym typeface="Calibri"/>
              </a:rPr>
              <a:t>: si se envía a uno cualquiera de un conjunto de destinatarios posibles. Ejemplo: servicio de alta disponibilidad ofrecido por varios servidores simultáneamente; el cliente solicita una determinada información y espera recibir respuesta de uno cualquiera de ellos.</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47" name="Google Shape;347;p41"/>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Ejemplo de red - RedIRIS</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348" name="Google Shape;348;p41"/>
          <p:cNvPicPr preferRelativeResize="0"/>
          <p:nvPr/>
        </p:nvPicPr>
        <p:blipFill rotWithShape="1">
          <a:blip r:embed="rId3">
            <a:alphaModFix/>
          </a:blip>
          <a:srcRect b="0" l="0" r="0" t="0"/>
          <a:stretch/>
        </p:blipFill>
        <p:spPr>
          <a:xfrm>
            <a:off x="251520" y="1412776"/>
            <a:ext cx="8712968" cy="537321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54" name="Google Shape;354;p42"/>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Ejemplo de red - Uneatlantico</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355" name="Google Shape;355;p42"/>
          <p:cNvPicPr preferRelativeResize="0"/>
          <p:nvPr/>
        </p:nvPicPr>
        <p:blipFill rotWithShape="1">
          <a:blip r:embed="rId3">
            <a:alphaModFix/>
          </a:blip>
          <a:srcRect b="0" l="0" r="0" t="0"/>
          <a:stretch/>
        </p:blipFill>
        <p:spPr>
          <a:xfrm>
            <a:off x="251520" y="1628800"/>
            <a:ext cx="8712968" cy="511256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61" name="Google Shape;361;p43"/>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Ejemplo de red - Uneatlantico</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362" name="Google Shape;362;p43"/>
          <p:cNvPicPr preferRelativeResize="0"/>
          <p:nvPr/>
        </p:nvPicPr>
        <p:blipFill rotWithShape="1">
          <a:blip r:embed="rId3">
            <a:alphaModFix/>
          </a:blip>
          <a:srcRect b="0" l="0" r="0" t="0"/>
          <a:stretch/>
        </p:blipFill>
        <p:spPr>
          <a:xfrm>
            <a:off x="233771" y="1988840"/>
            <a:ext cx="8676456" cy="410445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68" name="Google Shape;368;p44"/>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Modelo de capas – principios</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La interconexión de ordenadores es un problema de gran complejidad.</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Diseño</a:t>
            </a:r>
            <a:endParaRPr/>
          </a:p>
          <a:p>
            <a:pPr indent="-285750" lvl="0" marL="285750" marR="0" rtl="0" algn="l">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Hardware y software propios</a:t>
            </a:r>
            <a:endParaRPr/>
          </a:p>
          <a:p>
            <a:pPr indent="-285750" lvl="0" marL="285750" marR="0" rtl="0" algn="l">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Productos de otros fabricantes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Para resolverlo se aplica la estrategia del “</a:t>
            </a:r>
            <a:r>
              <a:rPr b="1" lang="es-ES" sz="2000">
                <a:solidFill>
                  <a:schemeClr val="dk1"/>
                </a:solidFill>
                <a:latin typeface="Calibri"/>
                <a:ea typeface="Calibri"/>
                <a:cs typeface="Calibri"/>
                <a:sym typeface="Calibri"/>
              </a:rPr>
              <a:t>divide y vencerás</a:t>
            </a:r>
            <a:r>
              <a:rPr lang="es-ES" sz="2000">
                <a:solidFill>
                  <a:schemeClr val="dk1"/>
                </a:solidFill>
                <a:latin typeface="Calibri"/>
                <a:ea typeface="Calibri"/>
                <a:cs typeface="Calibri"/>
                <a:sym typeface="Calibri"/>
              </a:rPr>
              <a:t>”. Esta estrategia consiste en dividir un problema en problemas menos complejos de abordar.</a:t>
            </a:r>
            <a:endParaRPr/>
          </a:p>
          <a:p>
            <a:pPr indent="0" lvl="0" marL="0" marR="0" rtl="0" algn="l">
              <a:spcBef>
                <a:spcPts val="0"/>
              </a:spcBef>
              <a:spcAft>
                <a:spcPts val="0"/>
              </a:spcAft>
              <a:buNone/>
            </a:pPr>
            <a:r>
              <a:rPr lang="es-E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74" name="Google Shape;374;p45"/>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Modelo de capas – principios</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375" name="Google Shape;375;p45"/>
          <p:cNvPicPr preferRelativeResize="0"/>
          <p:nvPr/>
        </p:nvPicPr>
        <p:blipFill rotWithShape="1">
          <a:blip r:embed="rId3">
            <a:alphaModFix/>
          </a:blip>
          <a:srcRect b="0" l="0" r="0" t="0"/>
          <a:stretch/>
        </p:blipFill>
        <p:spPr>
          <a:xfrm>
            <a:off x="1835696" y="2276872"/>
            <a:ext cx="5724246" cy="431608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6"/>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81" name="Google Shape;381;p46"/>
          <p:cNvSpPr txBox="1"/>
          <p:nvPr/>
        </p:nvSpPr>
        <p:spPr>
          <a:xfrm>
            <a:off x="935986" y="912912"/>
            <a:ext cx="7884600" cy="525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Modelo de capas – principios</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En las redes, cada </a:t>
            </a:r>
            <a:r>
              <a:rPr b="1" lang="es-ES" sz="2000">
                <a:solidFill>
                  <a:schemeClr val="dk1"/>
                </a:solidFill>
                <a:latin typeface="Calibri"/>
                <a:ea typeface="Calibri"/>
                <a:cs typeface="Calibri"/>
                <a:sym typeface="Calibri"/>
              </a:rPr>
              <a:t>nivel de complejidad </a:t>
            </a:r>
            <a:r>
              <a:rPr lang="es-ES" sz="2000">
                <a:solidFill>
                  <a:schemeClr val="dk1"/>
                </a:solidFill>
                <a:latin typeface="Calibri"/>
                <a:ea typeface="Calibri"/>
                <a:cs typeface="Calibri"/>
                <a:sym typeface="Calibri"/>
              </a:rPr>
              <a:t>se denomina </a:t>
            </a:r>
            <a:r>
              <a:rPr b="1" lang="es-ES" sz="2000">
                <a:solidFill>
                  <a:schemeClr val="dk1"/>
                </a:solidFill>
                <a:latin typeface="Calibri"/>
                <a:ea typeface="Calibri"/>
                <a:cs typeface="Calibri"/>
                <a:sym typeface="Calibri"/>
              </a:rPr>
              <a:t>capa</a:t>
            </a:r>
            <a:r>
              <a:rPr lang="es-ES" sz="2000">
                <a:solidFill>
                  <a:schemeClr val="dk1"/>
                </a:solidFill>
                <a:latin typeface="Calibri"/>
                <a:ea typeface="Calibri"/>
                <a:cs typeface="Calibri"/>
                <a:sym typeface="Calibri"/>
              </a:rPr>
              <a:t>, y cada una está enlazada por un nivel de superior siguiendo un orden determinado.</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El modelo de capas es el que se utiliza para cualquier diseño de red. Su modularidad permite que una capa pueda modificarse sin que las demás se vean afectadas (aunque a veces hay que hacer algún reajuste).</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El modelo de redes más conocido es el denominado modelo </a:t>
            </a:r>
            <a:r>
              <a:rPr b="1" lang="es-ES" sz="2000">
                <a:solidFill>
                  <a:schemeClr val="dk1"/>
                </a:solidFill>
                <a:latin typeface="Calibri"/>
                <a:ea typeface="Calibri"/>
                <a:cs typeface="Calibri"/>
                <a:sym typeface="Calibri"/>
              </a:rPr>
              <a:t>OSI</a:t>
            </a:r>
            <a:r>
              <a:rPr lang="es-ES" sz="2000">
                <a:solidFill>
                  <a:schemeClr val="dk1"/>
                </a:solidFill>
                <a:latin typeface="Calibri"/>
                <a:ea typeface="Calibri"/>
                <a:cs typeface="Calibri"/>
                <a:sym typeface="Calibri"/>
              </a:rPr>
              <a:t> de </a:t>
            </a:r>
            <a:r>
              <a:rPr b="1" lang="es-ES" sz="2000">
                <a:solidFill>
                  <a:schemeClr val="dk1"/>
                </a:solidFill>
                <a:latin typeface="Calibri"/>
                <a:ea typeface="Calibri"/>
                <a:cs typeface="Calibri"/>
                <a:sym typeface="Calibri"/>
              </a:rPr>
              <a:t>siete capas</a:t>
            </a:r>
            <a:r>
              <a:rPr lang="es-ES" sz="2000">
                <a:solidFill>
                  <a:schemeClr val="dk1"/>
                </a:solidFill>
                <a:latin typeface="Calibri"/>
                <a:ea typeface="Calibri"/>
                <a:cs typeface="Calibri"/>
                <a:sym typeface="Calibri"/>
              </a:rPr>
              <a:t> (OSI = Open Systems Interconnection) desarrollado por la </a:t>
            </a:r>
            <a:r>
              <a:rPr b="1" lang="es-ES" sz="2000">
                <a:solidFill>
                  <a:schemeClr val="dk1"/>
                </a:solidFill>
                <a:latin typeface="Calibri"/>
                <a:ea typeface="Calibri"/>
                <a:cs typeface="Calibri"/>
                <a:sym typeface="Calibri"/>
              </a:rPr>
              <a:t>ISO</a:t>
            </a:r>
            <a:r>
              <a:rPr lang="es-ES" sz="2000">
                <a:solidFill>
                  <a:schemeClr val="dk1"/>
                </a:solidFill>
                <a:latin typeface="Calibri"/>
                <a:ea typeface="Calibri"/>
                <a:cs typeface="Calibri"/>
                <a:sym typeface="Calibri"/>
              </a:rPr>
              <a:t> (International Organization for Standardization) entre 1997 y 1983.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s-E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7"/>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87" name="Google Shape;387;p47"/>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Modelo de capas – principios</a:t>
            </a:r>
            <a:endParaRPr b="1" sz="32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La existencia de cada capa depende del nivel de abstracción que se necesite</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Cada capa realiza una función claramente definida</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El objetivo de cada capa tiene como fin la definición de protocolos estandarizados.</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La comunicación entre capas se realiza a través de interfaces.</a:t>
            </a:r>
            <a:endParaRPr/>
          </a:p>
          <a:p>
            <a:pPr indent="-342900" lvl="0" marL="342900" marR="0" rtl="0" algn="l">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La definición de las capas debe ajustarse al problema al que engloba. No tiene que tener funcionalidades de otras capas ni ser lo suficientemente simple como para volverse el sistema de capas inmanejable.</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94" name="Google Shape;94;p4"/>
          <p:cNvSpPr txBox="1"/>
          <p:nvPr/>
        </p:nvSpPr>
        <p:spPr>
          <a:xfrm>
            <a:off x="935986" y="836712"/>
            <a:ext cx="7380430" cy="43204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3200" u="none" cap="none" strike="noStrike">
                <a:solidFill>
                  <a:schemeClr val="dk1"/>
                </a:solidFill>
                <a:latin typeface="Calibri"/>
                <a:ea typeface="Calibri"/>
                <a:cs typeface="Calibri"/>
                <a:sym typeface="Calibri"/>
              </a:rPr>
              <a:t>Modelo Cliente-Servidor</a:t>
            </a:r>
            <a:endParaRPr/>
          </a:p>
          <a:p>
            <a:pPr indent="0" lvl="0" marL="0" marR="0" rtl="0" algn="l">
              <a:spcBef>
                <a:spcPts val="0"/>
              </a:spcBef>
              <a:spcAft>
                <a:spcPts val="0"/>
              </a:spcAft>
              <a:buNone/>
            </a:pPr>
            <a:r>
              <a:t/>
            </a:r>
            <a:endParaRPr b="1" i="0" sz="3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ES" sz="2400" u="none" cap="none" strike="noStrike">
                <a:solidFill>
                  <a:schemeClr val="dk1"/>
                </a:solidFill>
                <a:latin typeface="Calibri"/>
                <a:ea typeface="Calibri"/>
                <a:cs typeface="Calibri"/>
                <a:sym typeface="Calibri"/>
              </a:rPr>
              <a:t>El objetivo principal de todo sistema de comunicaciones es </a:t>
            </a:r>
            <a:r>
              <a:rPr b="1" i="0" lang="es-ES" sz="2400" u="none" cap="none" strike="noStrike">
                <a:solidFill>
                  <a:schemeClr val="dk1"/>
                </a:solidFill>
                <a:latin typeface="Calibri"/>
                <a:ea typeface="Calibri"/>
                <a:cs typeface="Calibri"/>
                <a:sym typeface="Calibri"/>
              </a:rPr>
              <a:t>intercambiar datos </a:t>
            </a:r>
            <a:r>
              <a:rPr b="0" i="0" lang="es-ES" sz="2400" u="none" cap="none" strike="noStrike">
                <a:solidFill>
                  <a:schemeClr val="dk1"/>
                </a:solidFill>
                <a:latin typeface="Calibri"/>
                <a:ea typeface="Calibri"/>
                <a:cs typeface="Calibri"/>
                <a:sym typeface="Calibri"/>
              </a:rPr>
              <a:t>o información entre dos sujetos o entidades.</a:t>
            </a:r>
            <a:br>
              <a:rPr b="0" i="0" lang="es-E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400"/>
              <a:buFont typeface="Arial"/>
              <a:buChar char="•"/>
            </a:pPr>
            <a:r>
              <a:rPr b="1" i="0" lang="es-ES" sz="2400" u="none" cap="none" strike="noStrike">
                <a:solidFill>
                  <a:schemeClr val="dk1"/>
                </a:solidFill>
                <a:latin typeface="Calibri"/>
                <a:ea typeface="Calibri"/>
                <a:cs typeface="Calibri"/>
                <a:sym typeface="Calibri"/>
              </a:rPr>
              <a:t>Clientes: </a:t>
            </a:r>
            <a:r>
              <a:rPr b="0" i="0" lang="es-ES" sz="2400" u="none" cap="none" strike="noStrike">
                <a:solidFill>
                  <a:schemeClr val="dk1"/>
                </a:solidFill>
                <a:latin typeface="Calibri"/>
                <a:ea typeface="Calibri"/>
                <a:cs typeface="Calibri"/>
                <a:sym typeface="Calibri"/>
              </a:rPr>
              <a:t>hacen peticiones de servicio. Normalmente los clientes inician la comunicación con el servidor</a:t>
            </a:r>
            <a:br>
              <a:rPr b="0" i="0" lang="es-E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2400"/>
              <a:buFont typeface="Arial"/>
              <a:buChar char="•"/>
            </a:pPr>
            <a:r>
              <a:rPr b="1" i="0" lang="es-ES" sz="2400" u="none" cap="none" strike="noStrike">
                <a:solidFill>
                  <a:schemeClr val="dk1"/>
                </a:solidFill>
                <a:latin typeface="Calibri"/>
                <a:ea typeface="Calibri"/>
                <a:cs typeface="Calibri"/>
                <a:sym typeface="Calibri"/>
              </a:rPr>
              <a:t>Servidores: </a:t>
            </a:r>
            <a:r>
              <a:rPr b="0" i="0" lang="es-ES" sz="2400" u="none" cap="none" strike="noStrike">
                <a:solidFill>
                  <a:schemeClr val="dk1"/>
                </a:solidFill>
                <a:latin typeface="Calibri"/>
                <a:ea typeface="Calibri"/>
                <a:cs typeface="Calibri"/>
                <a:sym typeface="Calibri"/>
              </a:rPr>
              <a:t>proveen servicios. Estos esperan recibir peticiones. Tras recibir la petición, la resuelven y devuelven el resultado al cliente.</a:t>
            </a:r>
            <a:endParaRPr/>
          </a:p>
          <a:p>
            <a:pPr indent="-361950" lvl="0" marL="5143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93" name="Google Shape;393;p48"/>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Modelo de referencia OSI</a:t>
            </a:r>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El modelo de referencia OSI es un </a:t>
            </a:r>
            <a:r>
              <a:rPr b="1" lang="es-ES" sz="2800">
                <a:solidFill>
                  <a:schemeClr val="dk1"/>
                </a:solidFill>
                <a:latin typeface="Calibri"/>
                <a:ea typeface="Calibri"/>
                <a:cs typeface="Calibri"/>
                <a:sym typeface="Calibri"/>
              </a:rPr>
              <a:t>modelo pedagógico</a:t>
            </a:r>
            <a:r>
              <a:rPr lang="es-ES" sz="2000">
                <a:solidFill>
                  <a:schemeClr val="dk1"/>
                </a:solidFill>
                <a:latin typeface="Calibri"/>
                <a:ea typeface="Calibri"/>
                <a:cs typeface="Calibri"/>
                <a:sym typeface="Calibri"/>
              </a:rPr>
              <a:t>, no se emplea en la realidad puesto que no especifica qué protocolos ni servicios se emplea en cada capa, pero nos sirve como </a:t>
            </a:r>
            <a:r>
              <a:rPr b="1" lang="es-ES" sz="2800">
                <a:solidFill>
                  <a:schemeClr val="dk1"/>
                </a:solidFill>
                <a:latin typeface="Calibri"/>
                <a:ea typeface="Calibri"/>
                <a:cs typeface="Calibri"/>
                <a:sym typeface="Calibri"/>
              </a:rPr>
              <a:t>guía de inicio </a:t>
            </a:r>
            <a:r>
              <a:rPr lang="es-ES" sz="2000">
                <a:solidFill>
                  <a:schemeClr val="dk1"/>
                </a:solidFill>
                <a:latin typeface="Calibri"/>
                <a:ea typeface="Calibri"/>
                <a:cs typeface="Calibri"/>
                <a:sym typeface="Calibri"/>
              </a:rPr>
              <a:t>para comprender y poder abordar cada uno de los niveles de complejidad en las redes informáticas.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OSI significa “</a:t>
            </a:r>
            <a:r>
              <a:rPr b="1" lang="es-ES" sz="2800">
                <a:solidFill>
                  <a:schemeClr val="dk1"/>
                </a:solidFill>
                <a:latin typeface="Calibri"/>
                <a:ea typeface="Calibri"/>
                <a:cs typeface="Calibri"/>
                <a:sym typeface="Calibri"/>
              </a:rPr>
              <a:t>Modelo de referencia de interconexión de sistemas abiertos</a:t>
            </a:r>
            <a:r>
              <a:rPr lang="es-ES" sz="2000">
                <a:solidFill>
                  <a:schemeClr val="dk1"/>
                </a:solidFill>
                <a:latin typeface="Calibri"/>
                <a:ea typeface="Calibri"/>
                <a:cs typeface="Calibri"/>
                <a:sym typeface="Calibri"/>
              </a:rPr>
              <a:t>”. Este modelo por sí mismo </a:t>
            </a:r>
            <a:r>
              <a:rPr b="1" lang="es-ES" sz="2800">
                <a:solidFill>
                  <a:schemeClr val="dk1"/>
                </a:solidFill>
                <a:latin typeface="Calibri"/>
                <a:ea typeface="Calibri"/>
                <a:cs typeface="Calibri"/>
                <a:sym typeface="Calibri"/>
              </a:rPr>
              <a:t>no es un estándar</a:t>
            </a:r>
            <a:r>
              <a:rPr lang="es-ES" sz="2000">
                <a:solidFill>
                  <a:schemeClr val="dk1"/>
                </a:solidFill>
                <a:latin typeface="Calibri"/>
                <a:ea typeface="Calibri"/>
                <a:cs typeface="Calibri"/>
                <a:sym typeface="Calibri"/>
              </a:rPr>
              <a:t>, </a:t>
            </a:r>
            <a:r>
              <a:rPr b="1" lang="es-ES" sz="2800">
                <a:solidFill>
                  <a:schemeClr val="dk1"/>
                </a:solidFill>
                <a:latin typeface="Calibri"/>
                <a:ea typeface="Calibri"/>
                <a:cs typeface="Calibri"/>
                <a:sym typeface="Calibri"/>
              </a:rPr>
              <a:t>ni una descripción </a:t>
            </a:r>
            <a:r>
              <a:rPr lang="es-ES" sz="2000">
                <a:solidFill>
                  <a:schemeClr val="dk1"/>
                </a:solidFill>
                <a:latin typeface="Calibri"/>
                <a:ea typeface="Calibri"/>
                <a:cs typeface="Calibri"/>
                <a:sym typeface="Calibri"/>
              </a:rPr>
              <a:t>de las comunicaciones entre ordenadores. El modelo define </a:t>
            </a:r>
            <a:r>
              <a:rPr b="1" lang="es-ES" sz="2800">
                <a:solidFill>
                  <a:schemeClr val="dk1"/>
                </a:solidFill>
                <a:latin typeface="Calibri"/>
                <a:ea typeface="Calibri"/>
                <a:cs typeface="Calibri"/>
                <a:sym typeface="Calibri"/>
              </a:rPr>
              <a:t>dónde</a:t>
            </a:r>
            <a:r>
              <a:rPr lang="es-ES" sz="2000">
                <a:solidFill>
                  <a:schemeClr val="dk1"/>
                </a:solidFill>
                <a:latin typeface="Calibri"/>
                <a:ea typeface="Calibri"/>
                <a:cs typeface="Calibri"/>
                <a:sym typeface="Calibri"/>
              </a:rPr>
              <a:t> se van a efectuar las tareas, pero </a:t>
            </a:r>
            <a:r>
              <a:rPr b="1" lang="es-ES" sz="2800">
                <a:solidFill>
                  <a:schemeClr val="dk1"/>
                </a:solidFill>
                <a:latin typeface="Calibri"/>
                <a:ea typeface="Calibri"/>
                <a:cs typeface="Calibri"/>
                <a:sym typeface="Calibri"/>
              </a:rPr>
              <a:t>no define cómo han de efectuarse</a:t>
            </a:r>
            <a:r>
              <a:rPr lang="es-ES" sz="2000">
                <a:solidFill>
                  <a:schemeClr val="dk1"/>
                </a:solidFill>
                <a:latin typeface="Calibri"/>
                <a:ea typeface="Calibri"/>
                <a:cs typeface="Calibri"/>
                <a:sym typeface="Calibri"/>
              </a:rPr>
              <a:t>. No especifica servicios ni protocolos.</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9"/>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399" name="Google Shape;399;p49"/>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Modelo de referencia OSI</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800"/>
              <a:buFont typeface="Arial"/>
              <a:buChar char="•"/>
            </a:pPr>
            <a:r>
              <a:rPr lang="es-ES" sz="2800">
                <a:solidFill>
                  <a:schemeClr val="dk1"/>
                </a:solidFill>
                <a:latin typeface="Calibri"/>
                <a:ea typeface="Calibri"/>
                <a:cs typeface="Calibri"/>
                <a:sym typeface="Calibri"/>
              </a:rPr>
              <a:t>Pretende establecer una base común para facilitar el desarrollo de estándares dirigidos a la interconexión de sistemas.</a:t>
            </a:r>
            <a:br>
              <a:rPr lang="es-ES" sz="2800">
                <a:solidFill>
                  <a:schemeClr val="dk1"/>
                </a:solidFill>
                <a:latin typeface="Calibri"/>
                <a:ea typeface="Calibri"/>
                <a:cs typeface="Calibri"/>
                <a:sym typeface="Calibri"/>
              </a:rPr>
            </a:br>
            <a:r>
              <a:rPr lang="es-ES" sz="2800">
                <a:solidFill>
                  <a:schemeClr val="dk1"/>
                </a:solidFill>
                <a:latin typeface="Calibri"/>
                <a:ea typeface="Calibri"/>
                <a:cs typeface="Calibri"/>
                <a:sym typeface="Calibri"/>
              </a:rPr>
              <a:t> </a:t>
            </a:r>
            <a:endParaRPr/>
          </a:p>
          <a:p>
            <a:pPr indent="-342900" lvl="0" marL="342900" marR="0" rtl="0" algn="l">
              <a:spcBef>
                <a:spcPts val="0"/>
              </a:spcBef>
              <a:spcAft>
                <a:spcPts val="0"/>
              </a:spcAft>
              <a:buClr>
                <a:schemeClr val="dk1"/>
              </a:buClr>
              <a:buSzPts val="2800"/>
              <a:buFont typeface="Arial"/>
              <a:buChar char="•"/>
            </a:pPr>
            <a:r>
              <a:rPr lang="es-ES" sz="2800">
                <a:solidFill>
                  <a:schemeClr val="dk1"/>
                </a:solidFill>
                <a:latin typeface="Calibri"/>
                <a:ea typeface="Calibri"/>
                <a:cs typeface="Calibri"/>
                <a:sym typeface="Calibri"/>
              </a:rPr>
              <a:t>Está dividido en </a:t>
            </a:r>
            <a:r>
              <a:rPr b="1" lang="es-ES" sz="2800">
                <a:solidFill>
                  <a:schemeClr val="dk1"/>
                </a:solidFill>
                <a:latin typeface="Calibri"/>
                <a:ea typeface="Calibri"/>
                <a:cs typeface="Calibri"/>
                <a:sym typeface="Calibri"/>
              </a:rPr>
              <a:t>7 capas</a:t>
            </a:r>
            <a:r>
              <a:rPr lang="es-ES" sz="2800">
                <a:solidFill>
                  <a:schemeClr val="dk1"/>
                </a:solidFill>
                <a:latin typeface="Calibri"/>
                <a:ea typeface="Calibri"/>
                <a:cs typeface="Calibri"/>
                <a:sym typeface="Calibri"/>
              </a:rPr>
              <a:t>, cada una de ellas revuelve problemas muy concretos y tiene mecanismo de comunicación entre capas superiore</a:t>
            </a:r>
            <a:r>
              <a:rPr lang="es-ES" sz="2000">
                <a:solidFill>
                  <a:schemeClr val="dk1"/>
                </a:solidFill>
                <a:latin typeface="Calibri"/>
                <a:ea typeface="Calibri"/>
                <a:cs typeface="Calibri"/>
                <a:sym typeface="Calibri"/>
              </a:rPr>
              <a:t>s</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05" name="Google Shape;405;p50"/>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Modelo de referencia OSI</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C:\Users\portatil\Google Drive\redes\Imágenes\11\Imagen 11.jpg" id="406" name="Google Shape;406;p50"/>
          <p:cNvPicPr preferRelativeResize="0"/>
          <p:nvPr/>
        </p:nvPicPr>
        <p:blipFill rotWithShape="1">
          <a:blip r:embed="rId3">
            <a:alphaModFix/>
          </a:blip>
          <a:srcRect b="0" l="0" r="0" t="0"/>
          <a:stretch/>
        </p:blipFill>
        <p:spPr>
          <a:xfrm>
            <a:off x="107504" y="1844824"/>
            <a:ext cx="8856984" cy="489654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1"/>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12" name="Google Shape;412;p51"/>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El modelo de referencia TCP/IP</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800"/>
              <a:buFont typeface="Arial"/>
              <a:buChar char="•"/>
            </a:pPr>
            <a:r>
              <a:rPr lang="es-ES" sz="2800">
                <a:solidFill>
                  <a:schemeClr val="dk1"/>
                </a:solidFill>
                <a:latin typeface="Calibri"/>
                <a:ea typeface="Calibri"/>
                <a:cs typeface="Calibri"/>
                <a:sym typeface="Calibri"/>
              </a:rPr>
              <a:t>El modelo TCP/IP se basa en dos principales protocolos, </a:t>
            </a:r>
            <a:r>
              <a:rPr b="1" lang="es-ES" sz="2800">
                <a:solidFill>
                  <a:schemeClr val="dk1"/>
                </a:solidFill>
                <a:latin typeface="Calibri"/>
                <a:ea typeface="Calibri"/>
                <a:cs typeface="Calibri"/>
                <a:sym typeface="Calibri"/>
              </a:rPr>
              <a:t>TCP</a:t>
            </a:r>
            <a:r>
              <a:rPr lang="es-ES" sz="2800">
                <a:solidFill>
                  <a:schemeClr val="dk1"/>
                </a:solidFill>
                <a:latin typeface="Calibri"/>
                <a:ea typeface="Calibri"/>
                <a:cs typeface="Calibri"/>
                <a:sym typeface="Calibri"/>
              </a:rPr>
              <a:t> e </a:t>
            </a:r>
            <a:r>
              <a:rPr b="1" lang="es-ES" sz="2800">
                <a:solidFill>
                  <a:schemeClr val="dk1"/>
                </a:solidFill>
                <a:latin typeface="Calibri"/>
                <a:ea typeface="Calibri"/>
                <a:cs typeface="Calibri"/>
                <a:sym typeface="Calibri"/>
              </a:rPr>
              <a:t>IP</a:t>
            </a:r>
            <a:r>
              <a:rPr lang="es-ES" sz="2800">
                <a:solidFill>
                  <a:schemeClr val="dk1"/>
                </a:solidFill>
                <a:latin typeface="Calibri"/>
                <a:ea typeface="Calibri"/>
                <a:cs typeface="Calibri"/>
                <a:sym typeface="Calibri"/>
              </a:rPr>
              <a:t>. Este modelo nació a raíz de la necesidad de disponer de una red flexible a los cambios físicos, puede estropearse un nodo de una red y la información puede </a:t>
            </a:r>
            <a:r>
              <a:rPr lang="es-ES" sz="2800">
                <a:solidFill>
                  <a:schemeClr val="dk1"/>
                </a:solidFill>
                <a:latin typeface="Calibri"/>
                <a:ea typeface="Calibri"/>
                <a:cs typeface="Calibri"/>
                <a:sym typeface="Calibri"/>
              </a:rPr>
              <a:t>encaminarse</a:t>
            </a:r>
            <a:r>
              <a:rPr lang="es-ES" sz="2800">
                <a:solidFill>
                  <a:schemeClr val="dk1"/>
                </a:solidFill>
                <a:latin typeface="Calibri"/>
                <a:ea typeface="Calibri"/>
                <a:cs typeface="Calibri"/>
                <a:sym typeface="Calibri"/>
              </a:rPr>
              <a:t> por otro nodo sin interrumpir la conexión establecida. De esta manera se obtiene una arquitectura flexible frente a los cambios de los elementos intermedios.</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2"/>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18" name="Google Shape;418;p52"/>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El modelo de referencia TCP/IP</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b="1" i="1" lang="es-ES" sz="2800">
                <a:solidFill>
                  <a:schemeClr val="dk1"/>
                </a:solidFill>
                <a:latin typeface="Calibri"/>
                <a:ea typeface="Calibri"/>
                <a:cs typeface="Calibri"/>
                <a:sym typeface="Calibri"/>
              </a:rPr>
              <a:t>La capa de acceso a la red</a:t>
            </a:r>
            <a:endParaRPr/>
          </a:p>
          <a:p>
            <a:pPr indent="0" lvl="0" marL="0" marR="0" rtl="0" algn="l">
              <a:spcBef>
                <a:spcPts val="0"/>
              </a:spcBef>
              <a:spcAft>
                <a:spcPts val="0"/>
              </a:spcAft>
              <a:buNone/>
            </a:pPr>
            <a:r>
              <a:rPr lang="es-ES" sz="2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s-ES" sz="2800">
                <a:solidFill>
                  <a:schemeClr val="dk1"/>
                </a:solidFill>
                <a:latin typeface="Calibri"/>
                <a:ea typeface="Calibri"/>
                <a:cs typeface="Calibri"/>
                <a:sym typeface="Calibri"/>
              </a:rPr>
              <a:t>La capa de acceso a la red es una mezcla entre la capa física y la de nivel de enlace del modelo de referencia OSI. </a:t>
            </a:r>
            <a:r>
              <a:rPr lang="es-ES" sz="2800">
                <a:solidFill>
                  <a:schemeClr val="dk1"/>
                </a:solidFill>
                <a:latin typeface="Calibri"/>
                <a:ea typeface="Calibri"/>
                <a:cs typeface="Calibri"/>
                <a:sym typeface="Calibri"/>
              </a:rPr>
              <a:t>Este</a:t>
            </a:r>
            <a:r>
              <a:rPr lang="es-ES" sz="2800">
                <a:solidFill>
                  <a:schemeClr val="dk1"/>
                </a:solidFill>
                <a:latin typeface="Calibri"/>
                <a:ea typeface="Calibri"/>
                <a:cs typeface="Calibri"/>
                <a:sym typeface="Calibri"/>
              </a:rPr>
              <a:t> modelo casi no se especifica y únicamente se limita a indicar que el dispositivo se debe conectar a través de una red para alcanzar a otro.</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24" name="Google Shape;424;p53"/>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El modelo de referencia TCP/IP</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b="1" i="1" lang="es-ES" sz="2800">
                <a:solidFill>
                  <a:schemeClr val="dk1"/>
                </a:solidFill>
                <a:latin typeface="Calibri"/>
                <a:ea typeface="Calibri"/>
                <a:cs typeface="Calibri"/>
                <a:sym typeface="Calibri"/>
              </a:rPr>
              <a:t>Interred</a:t>
            </a:r>
            <a:endParaRPr b="1" i="1" sz="2800">
              <a:solidFill>
                <a:schemeClr val="dk1"/>
              </a:solidFill>
              <a:latin typeface="Calibri"/>
              <a:ea typeface="Calibri"/>
              <a:cs typeface="Calibri"/>
              <a:sym typeface="Calibri"/>
            </a:endParaRPr>
          </a:p>
          <a:p>
            <a:pPr indent="0" lvl="0" marL="0" marR="0" rtl="0" algn="l">
              <a:spcBef>
                <a:spcPts val="0"/>
              </a:spcBef>
              <a:spcAft>
                <a:spcPts val="0"/>
              </a:spcAft>
              <a:buNone/>
            </a:pPr>
            <a:r>
              <a:rPr lang="es-ES" sz="2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s-ES" sz="2800">
                <a:solidFill>
                  <a:schemeClr val="dk1"/>
                </a:solidFill>
                <a:latin typeface="Calibri"/>
                <a:ea typeface="Calibri"/>
                <a:cs typeface="Calibri"/>
                <a:sym typeface="Calibri"/>
              </a:rPr>
              <a:t>Todos los requerimientos necesarios para aplicar el protocolo IP están definidos en esta capa. Es la pieza clave que mantiene </a:t>
            </a:r>
            <a:r>
              <a:rPr lang="es-ES" sz="2800">
                <a:solidFill>
                  <a:schemeClr val="dk1"/>
                </a:solidFill>
                <a:latin typeface="Calibri"/>
                <a:ea typeface="Calibri"/>
                <a:cs typeface="Calibri"/>
                <a:sym typeface="Calibri"/>
              </a:rPr>
              <a:t>unida</a:t>
            </a:r>
            <a:r>
              <a:rPr lang="es-ES" sz="2800">
                <a:solidFill>
                  <a:schemeClr val="dk1"/>
                </a:solidFill>
                <a:latin typeface="Calibri"/>
                <a:ea typeface="Calibri"/>
                <a:cs typeface="Calibri"/>
                <a:sym typeface="Calibri"/>
              </a:rPr>
              <a:t> la arquitectura. Su objetivo es que los ordenadores envíen paquetes (información) por la red y estos lleguen a su destino sin importar el tipo de red ni camino tomado.</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4"/>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30" name="Google Shape;430;p54"/>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El modelo de referencia TCP/IP</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b="1" i="1" lang="es-ES" sz="2800">
                <a:solidFill>
                  <a:schemeClr val="dk1"/>
                </a:solidFill>
                <a:latin typeface="Calibri"/>
                <a:ea typeface="Calibri"/>
                <a:cs typeface="Calibri"/>
                <a:sym typeface="Calibri"/>
              </a:rPr>
              <a:t>Transporte</a:t>
            </a:r>
            <a:r>
              <a:rPr lang="es-ES" sz="2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s-ES" sz="2800">
                <a:solidFill>
                  <a:schemeClr val="dk1"/>
                </a:solidFill>
                <a:latin typeface="Calibri"/>
                <a:ea typeface="Calibri"/>
                <a:cs typeface="Calibri"/>
                <a:sym typeface="Calibri"/>
              </a:rPr>
              <a:t>Tiene como finalidad que el origen y destino establezcan contacto manteniendo una conversación de la misma manera que se indica en la capa de transporte del modelo OSI. Se han definido dos protocolos: TCP (Transport Control Protocol) y UDP (User Datagram Protocol). El protocolo TCP es un protocolo orientado a la conexión y además es confiable, esto significa que el flujo de datos que se origina en una máquina tiene que llegar a su destino.</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36" name="Google Shape;436;p55"/>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El modelo de referencia TCP/IP</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b="1" i="1" lang="es-ES" sz="2800">
                <a:solidFill>
                  <a:schemeClr val="dk1"/>
                </a:solidFill>
                <a:latin typeface="Calibri"/>
                <a:ea typeface="Calibri"/>
                <a:cs typeface="Calibri"/>
                <a:sym typeface="Calibri"/>
              </a:rPr>
              <a:t>Aplicación</a:t>
            </a:r>
            <a:r>
              <a:rPr lang="es-ES" sz="2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s-ES" sz="2800">
                <a:solidFill>
                  <a:schemeClr val="dk1"/>
                </a:solidFill>
                <a:latin typeface="Calibri"/>
                <a:ea typeface="Calibri"/>
                <a:cs typeface="Calibri"/>
                <a:sym typeface="Calibri"/>
              </a:rPr>
              <a:t>El modelo de referencia TCP/IP no incluye las capas de presentación ni de sesión. No se considera necesario, son pocas las aplicaciones que utilizarían estas capas.</a:t>
            </a:r>
            <a:endParaRPr/>
          </a:p>
          <a:p>
            <a:pPr indent="0" lvl="0" marL="0" marR="0" rtl="0" algn="l">
              <a:spcBef>
                <a:spcPts val="0"/>
              </a:spcBef>
              <a:spcAft>
                <a:spcPts val="0"/>
              </a:spcAft>
              <a:buNone/>
            </a:pPr>
            <a:r>
              <a:rPr lang="es-ES" sz="2800">
                <a:solidFill>
                  <a:schemeClr val="dk1"/>
                </a:solidFill>
                <a:latin typeface="Calibri"/>
                <a:ea typeface="Calibri"/>
                <a:cs typeface="Calibri"/>
                <a:sym typeface="Calibri"/>
              </a:rPr>
              <a:t>	De esta manera sólo se incluye la capa de aplicación, se encarga implementar los protocolos de nivel más alto.</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6"/>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42" name="Google Shape;442;p56"/>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i="1" lang="es-ES" sz="2400">
                <a:solidFill>
                  <a:schemeClr val="dk1"/>
                </a:solidFill>
                <a:latin typeface="Calibri"/>
                <a:ea typeface="Calibri"/>
                <a:cs typeface="Calibri"/>
                <a:sym typeface="Calibri"/>
              </a:rPr>
              <a:t>Acceso a un servidor Web desde un cliente en una LAN Ethernet</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C:\Users\portatil\Google Drive\redes\Imágenes\12\Imagen 12.jpg" id="443" name="Google Shape;443;p56"/>
          <p:cNvPicPr preferRelativeResize="0"/>
          <p:nvPr/>
        </p:nvPicPr>
        <p:blipFill rotWithShape="1">
          <a:blip r:embed="rId3">
            <a:alphaModFix/>
          </a:blip>
          <a:srcRect b="0" l="0" r="0" t="0"/>
          <a:stretch/>
        </p:blipFill>
        <p:spPr>
          <a:xfrm>
            <a:off x="251520" y="2132856"/>
            <a:ext cx="8756431" cy="453785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7"/>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49" name="Google Shape;449;p57"/>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u="sng">
                <a:solidFill>
                  <a:schemeClr val="hlink"/>
                </a:solidFill>
                <a:latin typeface="Calibri"/>
                <a:ea typeface="Calibri"/>
                <a:cs typeface="Calibri"/>
                <a:sym typeface="Calibri"/>
                <a:hlinkClick r:id="rId3"/>
              </a:rPr>
              <a:t>Arquitectura de protocolos </a:t>
            </a:r>
            <a:endParaRPr/>
          </a:p>
          <a:p>
            <a:pPr indent="0" lvl="0" marL="0" marR="0" rtl="0" algn="l">
              <a:spcBef>
                <a:spcPts val="0"/>
              </a:spcBef>
              <a:spcAft>
                <a:spcPts val="0"/>
              </a:spcAft>
              <a:buNone/>
            </a:pPr>
            <a:r>
              <a:rPr b="1" i="1" lang="es-ES" sz="2400">
                <a:solidFill>
                  <a:schemeClr val="dk1"/>
                </a:solidFill>
                <a:latin typeface="Calibri"/>
                <a:ea typeface="Calibri"/>
                <a:cs typeface="Calibri"/>
                <a:sym typeface="Calibri"/>
              </a:rPr>
              <a:t>Acceso a un servidor Web desde un cliente en una LAN Ethernet</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C:\Users\juan.tortajada\Google Drive\redes\Imágenes\15\Imagen 15.jpg" id="450" name="Google Shape;450;p57"/>
          <p:cNvPicPr preferRelativeResize="0"/>
          <p:nvPr/>
        </p:nvPicPr>
        <p:blipFill rotWithShape="1">
          <a:blip r:embed="rId4">
            <a:alphaModFix/>
          </a:blip>
          <a:srcRect b="0" l="0" r="0" t="0"/>
          <a:stretch/>
        </p:blipFill>
        <p:spPr>
          <a:xfrm>
            <a:off x="539552" y="2276872"/>
            <a:ext cx="7920880" cy="44644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00" name="Google Shape;100;p5"/>
          <p:cNvSpPr txBox="1"/>
          <p:nvPr/>
        </p:nvSpPr>
        <p:spPr>
          <a:xfrm>
            <a:off x="935986" y="836712"/>
            <a:ext cx="7380430" cy="43204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3200" u="none" cap="none" strike="noStrike">
                <a:solidFill>
                  <a:schemeClr val="dk1"/>
                </a:solidFill>
                <a:latin typeface="Calibri"/>
                <a:ea typeface="Calibri"/>
                <a:cs typeface="Calibri"/>
                <a:sym typeface="Calibri"/>
              </a:rPr>
              <a:t>Modelo Cliente-Servidor</a:t>
            </a:r>
            <a:endParaRPr/>
          </a:p>
          <a:p>
            <a:pPr indent="-361950" lvl="0" marL="5143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101" name="Google Shape;101;p5"/>
          <p:cNvPicPr preferRelativeResize="0"/>
          <p:nvPr/>
        </p:nvPicPr>
        <p:blipFill rotWithShape="1">
          <a:blip r:embed="rId3">
            <a:alphaModFix/>
          </a:blip>
          <a:srcRect b="0" l="0" r="0" t="0"/>
          <a:stretch/>
        </p:blipFill>
        <p:spPr>
          <a:xfrm>
            <a:off x="611560" y="1712079"/>
            <a:ext cx="7704856" cy="433398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8"/>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56" name="Google Shape;456;p58"/>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Protocolos e información de control</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457" name="Google Shape;457;p58"/>
          <p:cNvPicPr preferRelativeResize="0"/>
          <p:nvPr/>
        </p:nvPicPr>
        <p:blipFill rotWithShape="1">
          <a:blip r:embed="rId3">
            <a:alphaModFix/>
          </a:blip>
          <a:srcRect b="0" l="0" r="0" t="0"/>
          <a:stretch/>
        </p:blipFill>
        <p:spPr>
          <a:xfrm>
            <a:off x="395536" y="2204864"/>
            <a:ext cx="8114224" cy="455962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9"/>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63" name="Google Shape;463;p59"/>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Arquitectura de protocolos </a:t>
            </a:r>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Protocolos e información de control</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Encapsulamiento:</a:t>
            </a:r>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 </a:t>
            </a:r>
            <a:r>
              <a:rPr lang="es-ES" sz="2000">
                <a:solidFill>
                  <a:schemeClr val="dk1"/>
                </a:solidFill>
                <a:latin typeface="Calibri"/>
                <a:ea typeface="Calibri"/>
                <a:cs typeface="Calibri"/>
                <a:sym typeface="Calibri"/>
              </a:rPr>
              <a:t>Todo protocolo requiere el envío de algunos mensajes especiales o información de control adicional a la que se transmite. Generalmente esto se realiza añadiendo una cabecera al paquete a transmitir.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Consecuencias del encapsulamiento:</a:t>
            </a:r>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	</a:t>
            </a:r>
            <a:r>
              <a:rPr lang="es-ES" sz="2000">
                <a:solidFill>
                  <a:schemeClr val="dk1"/>
                </a:solidFill>
                <a:latin typeface="Calibri"/>
                <a:ea typeface="Calibri"/>
                <a:cs typeface="Calibri"/>
                <a:sym typeface="Calibri"/>
              </a:rPr>
              <a:t>El encapsulamiento o la información de control reducen el caudal útil o supone un </a:t>
            </a:r>
            <a:r>
              <a:rPr b="1" lang="es-ES" sz="2000">
                <a:solidFill>
                  <a:schemeClr val="dk1"/>
                </a:solidFill>
                <a:latin typeface="Calibri"/>
                <a:ea typeface="Calibri"/>
                <a:cs typeface="Calibri"/>
                <a:sym typeface="Calibri"/>
              </a:rPr>
              <a:t>overhead</a:t>
            </a:r>
            <a:r>
              <a:rPr lang="es-ES" sz="2000">
                <a:solidFill>
                  <a:schemeClr val="dk1"/>
                </a:solidFill>
                <a:latin typeface="Calibri"/>
                <a:ea typeface="Calibri"/>
                <a:cs typeface="Calibri"/>
                <a:sym typeface="Calibri"/>
              </a:rPr>
              <a:t>. El overhead se produce cuando cada capa añade su propia información de control, por lo tanto, cuantas más capas tiene un modelo, más se reduce el caudal útil.</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0"/>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69" name="Google Shape;469;p60"/>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Autoevaluación:</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1. Sobre la arquitectura de red (modelo de capas), podemos afirmar:</a:t>
            </a:r>
            <a:endParaRPr/>
          </a:p>
          <a:p>
            <a:pPr indent="0" lvl="1" marL="457200" marR="0" rtl="0" algn="l">
              <a:spcBef>
                <a:spcPts val="0"/>
              </a:spcBef>
              <a:spcAft>
                <a:spcPts val="0"/>
              </a:spcAft>
              <a:buNone/>
            </a:pPr>
            <a:r>
              <a:rPr b="0" i="0" lang="es-ES" sz="2400" u="none" cap="none" strike="noStrike">
                <a:solidFill>
                  <a:schemeClr val="dk1"/>
                </a:solidFill>
                <a:latin typeface="Calibri"/>
                <a:ea typeface="Calibri"/>
                <a:cs typeface="Calibri"/>
                <a:sym typeface="Calibri"/>
              </a:rPr>
              <a:t>a.	El modelo OSI une los niveles de presentación, sesión y aplicación en un único nivel: el de aplicación.</a:t>
            </a:r>
            <a:br>
              <a:rPr b="0" i="0" lang="es-E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457200" lvl="1" marL="914400" marR="0" rtl="0" algn="l">
              <a:spcBef>
                <a:spcPts val="0"/>
              </a:spcBef>
              <a:spcAft>
                <a:spcPts val="0"/>
              </a:spcAft>
              <a:buClr>
                <a:schemeClr val="dk1"/>
              </a:buClr>
              <a:buSzPts val="2400"/>
              <a:buFont typeface="Calibri"/>
              <a:buAutoNum type="alphaLcPeriod" startAt="2"/>
            </a:pPr>
            <a:r>
              <a:rPr b="0" i="0" lang="es-ES" sz="2400" u="none" cap="none" strike="noStrike">
                <a:solidFill>
                  <a:schemeClr val="dk1"/>
                </a:solidFill>
                <a:latin typeface="Calibri"/>
                <a:ea typeface="Calibri"/>
                <a:cs typeface="Calibri"/>
                <a:sym typeface="Calibri"/>
              </a:rPr>
              <a:t>El modelo OSI une los niveles físico y de enlace de datos en un único nivel: acceso a la red.</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457200" lvl="1" marL="914400" marR="0" rtl="0" algn="l">
              <a:spcBef>
                <a:spcPts val="0"/>
              </a:spcBef>
              <a:spcAft>
                <a:spcPts val="0"/>
              </a:spcAft>
              <a:buClr>
                <a:schemeClr val="dk1"/>
              </a:buClr>
              <a:buSzPts val="2400"/>
              <a:buFont typeface="Calibri"/>
              <a:buAutoNum type="alphaLcPeriod" startAt="2"/>
            </a:pPr>
            <a:r>
              <a:rPr b="0" i="0" lang="es-ES" sz="2400" u="none" cap="none" strike="noStrike">
                <a:solidFill>
                  <a:schemeClr val="dk1"/>
                </a:solidFill>
                <a:latin typeface="Calibri"/>
                <a:ea typeface="Calibri"/>
                <a:cs typeface="Calibri"/>
                <a:sym typeface="Calibri"/>
              </a:rPr>
              <a:t>La arquitectura TCP/IP divide la arquitectura en 7 capas.</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s-ES" sz="2400" u="none" cap="none" strike="noStrike">
                <a:solidFill>
                  <a:schemeClr val="dk1"/>
                </a:solidFill>
                <a:latin typeface="Calibri"/>
                <a:ea typeface="Calibri"/>
                <a:cs typeface="Calibri"/>
                <a:sym typeface="Calibri"/>
              </a:rPr>
              <a:t>d.	El modelo TCP/IP une los niveles de presentación, sesión y aplicación en un único nivel: el de aplicación.</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75" name="Google Shape;475;p61"/>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Autoevaluación:</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2. Sobre las redes de ordenadores podemos decir:</a:t>
            </a:r>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Según su ámbito, las redes se clasifican como LAN, MAN y WAN.</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Según su topología, las redes se clasifican como broadcast o punto a punto.</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Según su tecnología, las redes se clasifican como LAN, MAN y WAN.</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s-ES" sz="2400" u="none" cap="none" strike="noStrike">
                <a:solidFill>
                  <a:schemeClr val="dk1"/>
                </a:solidFill>
                <a:latin typeface="Calibri"/>
                <a:ea typeface="Calibri"/>
                <a:cs typeface="Calibri"/>
                <a:sym typeface="Calibri"/>
              </a:rPr>
              <a:t>d.	Ninguna de las anteriores es correcta.</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81" name="Google Shape;481;p62"/>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Autoevaluación:</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3. Sobre la capa de transporte de la arquitectura TCP/IP podemos decir:</a:t>
            </a:r>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Se encarga de implementar los protocolos de nivel más alto.</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Se responsabiliza de aplicar el protocolo IP.</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Indica cómo conectar un dispositivo a la red</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s-ES" sz="2400" u="none" cap="none" strike="noStrike">
                <a:solidFill>
                  <a:schemeClr val="dk1"/>
                </a:solidFill>
                <a:latin typeface="Calibri"/>
                <a:ea typeface="Calibri"/>
                <a:cs typeface="Calibri"/>
                <a:sym typeface="Calibri"/>
              </a:rPr>
              <a:t>d.	Implementa los protocolos TCP y UDP</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3"/>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87" name="Google Shape;487;p63"/>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Autoevaluación:</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4. Indique la respuesta correcta.</a:t>
            </a:r>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El método de envío unicast consiste en enviar información a un destino concreto.</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El método de envío multicast consiste en enviar información a un destino concreto.</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El método de envío broadcast consiste en enviar información a un grupo selecto de destinatarios.</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s-ES" sz="2400" u="none" cap="none" strike="noStrike">
                <a:solidFill>
                  <a:schemeClr val="dk1"/>
                </a:solidFill>
                <a:latin typeface="Calibri"/>
                <a:ea typeface="Calibri"/>
                <a:cs typeface="Calibri"/>
                <a:sym typeface="Calibri"/>
              </a:rPr>
              <a:t>d.	Ninguna de las anteriores es correcta.</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4"/>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93" name="Google Shape;493;p64"/>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Autoevaluación:</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5. ¿Qué componentes aparecen en la arquitectura cliente-servidor?</a:t>
            </a:r>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El cliente, el servidor y un servidor intermedio.</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Únicamente el cliente y el servidor.</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457200" lvl="1" marL="914400" marR="0" rtl="0" algn="l">
              <a:spcBef>
                <a:spcPts val="0"/>
              </a:spcBef>
              <a:spcAft>
                <a:spcPts val="0"/>
              </a:spcAft>
              <a:buClr>
                <a:schemeClr val="dk1"/>
              </a:buClr>
              <a:buSzPts val="2400"/>
              <a:buFont typeface="Calibri"/>
              <a:buAutoNum type="alphaLcPeriod"/>
            </a:pPr>
            <a:r>
              <a:rPr b="0" i="0" lang="es-ES" sz="2400" u="none" cap="none" strike="noStrike">
                <a:solidFill>
                  <a:schemeClr val="dk1"/>
                </a:solidFill>
                <a:latin typeface="Calibri"/>
                <a:ea typeface="Calibri"/>
                <a:cs typeface="Calibri"/>
                <a:sym typeface="Calibri"/>
              </a:rPr>
              <a:t>Únicamente clientes, estos interactúan entre sí.</a:t>
            </a:r>
            <a:endParaRPr/>
          </a:p>
          <a:p>
            <a:pPr indent="-304800" lvl="1" marL="914400" marR="0" rtl="0" algn="l">
              <a:spcBef>
                <a:spcPts val="0"/>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s-ES" sz="2400" u="none" cap="none" strike="noStrike">
                <a:solidFill>
                  <a:schemeClr val="dk1"/>
                </a:solidFill>
                <a:latin typeface="Calibri"/>
                <a:ea typeface="Calibri"/>
                <a:cs typeface="Calibri"/>
                <a:sym typeface="Calibri"/>
              </a:rPr>
              <a:t>d.	Únicamente servidores, estos establecen comunicaciones entre sí.</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5"/>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499" name="Google Shape;499;p65"/>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400">
                <a:solidFill>
                  <a:schemeClr val="dk1"/>
                </a:solidFill>
                <a:latin typeface="Calibri"/>
                <a:ea typeface="Calibri"/>
                <a:cs typeface="Calibri"/>
                <a:sym typeface="Calibri"/>
              </a:rPr>
              <a:t>Ejercicios de reflexión</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1. Justifique por qué el modelo de capas OSI no se considera una arquitectura de red.</a:t>
            </a:r>
            <a:br>
              <a:rPr lang="es-ES"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2. Indique dos ventajas de un sistema cliente-servidor frente a un sistema que comparte la información todos con todos.</a:t>
            </a:r>
            <a:br>
              <a:rPr lang="es-ES"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3. Razone por qué es interesante adoptar la solución de protocolos por capas.</a:t>
            </a:r>
            <a:br>
              <a:rPr lang="es-ES"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4. En la capa de transporte en el modelo TCP/IP se implementa dos protocolos, TCP y UPD, indique su principal diferencia.</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s-ES" sz="2000">
                <a:solidFill>
                  <a:schemeClr val="dk1"/>
                </a:solidFill>
                <a:latin typeface="Calibri"/>
                <a:ea typeface="Calibri"/>
                <a:cs typeface="Calibri"/>
                <a:sym typeface="Calibri"/>
              </a:rPr>
              <a:t>5. Indique las similitudes y diferencias entre los modelos de referencia OSI y TCP/IP.</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7"/>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85CF"/>
              </a:buClr>
              <a:buSzPts val="2200"/>
              <a:buFont typeface="Open Sans"/>
              <a:buNone/>
            </a:pPr>
            <a:r>
              <a:rPr lang="es-ES"/>
              <a:t>Contacto</a:t>
            </a:r>
            <a:endParaRPr/>
          </a:p>
        </p:txBody>
      </p:sp>
      <p:sp>
        <p:nvSpPr>
          <p:cNvPr id="505" name="Google Shape;505;p67"/>
          <p:cNvSpPr txBox="1"/>
          <p:nvPr/>
        </p:nvSpPr>
        <p:spPr>
          <a:xfrm>
            <a:off x="971600" y="1556792"/>
            <a:ext cx="7344815" cy="43204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ES" sz="2400">
                <a:solidFill>
                  <a:schemeClr val="dk1"/>
                </a:solidFill>
                <a:latin typeface="Calibri"/>
                <a:ea typeface="Calibri"/>
                <a:cs typeface="Calibri"/>
                <a:sym typeface="Calibri"/>
              </a:rPr>
              <a:t>Profesor titular de la escuela politécnica superior</a:t>
            </a:r>
            <a:endParaRPr/>
          </a:p>
          <a:p>
            <a:pPr indent="0" lvl="0" marL="0" marR="0" rtl="0" algn="l">
              <a:spcBef>
                <a:spcPts val="0"/>
              </a:spcBef>
              <a:spcAft>
                <a:spcPts val="0"/>
              </a:spcAft>
              <a:buNone/>
            </a:pPr>
            <a:r>
              <a:rPr b="1" lang="es-ES" sz="1800">
                <a:solidFill>
                  <a:schemeClr val="dk1"/>
                </a:solidFill>
                <a:latin typeface="Calibri"/>
                <a:ea typeface="Calibri"/>
                <a:cs typeface="Calibri"/>
                <a:sym typeface="Calibri"/>
              </a:rPr>
              <a:t>Ing. Rodrigo José Zaldaña Calles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s-ES" sz="1800">
                <a:solidFill>
                  <a:schemeClr val="dk1"/>
                </a:solidFill>
                <a:latin typeface="Calibri"/>
                <a:ea typeface="Calibri"/>
                <a:cs typeface="Calibri"/>
                <a:sym typeface="Calibri"/>
              </a:rPr>
              <a:t>Contacto: </a:t>
            </a:r>
            <a:endParaRPr/>
          </a:p>
          <a:p>
            <a:pPr indent="0" lvl="0" marL="0" marR="0" rtl="0" algn="l">
              <a:spcBef>
                <a:spcPts val="0"/>
              </a:spcBef>
              <a:spcAft>
                <a:spcPts val="0"/>
              </a:spcAft>
              <a:buNone/>
            </a:pPr>
            <a:r>
              <a:rPr i="1" lang="es-ES" sz="1800">
                <a:solidFill>
                  <a:schemeClr val="dk1"/>
                </a:solidFill>
                <a:latin typeface="Calibri"/>
                <a:ea typeface="Calibri"/>
                <a:cs typeface="Calibri"/>
                <a:sym typeface="Calibri"/>
              </a:rPr>
              <a:t>Email: </a:t>
            </a:r>
            <a:r>
              <a:rPr lang="es-ES" sz="1800" u="sng">
                <a:solidFill>
                  <a:schemeClr val="dk1"/>
                </a:solidFill>
                <a:latin typeface="Calibri"/>
                <a:ea typeface="Calibri"/>
                <a:cs typeface="Calibri"/>
                <a:sym typeface="Calibri"/>
              </a:rPr>
              <a:t>rodrigo.zaldana</a:t>
            </a:r>
            <a:r>
              <a:rPr lang="es-ES" sz="1800" u="sng">
                <a:solidFill>
                  <a:schemeClr val="dk1"/>
                </a:solidFill>
                <a:latin typeface="Calibri"/>
                <a:ea typeface="Calibri"/>
                <a:cs typeface="Calibri"/>
                <a:sym typeface="Calibri"/>
                <a:hlinkClick r:id="rId3">
                  <a:extLst>
                    <a:ext uri="{A12FA001-AC4F-418D-AE19-62706E023703}">
                      <ahyp:hlinkClr val="tx"/>
                    </a:ext>
                  </a:extLst>
                </a:hlinkClick>
              </a:rPr>
              <a:t>@uneatlantico.es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i="0" sz="1800" u="none" cap="none" strike="noStrike">
              <a:solidFill>
                <a:srgbClr val="0085CF"/>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6"/>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07" name="Google Shape;107;p6"/>
          <p:cNvSpPr txBox="1"/>
          <p:nvPr/>
        </p:nvSpPr>
        <p:spPr>
          <a:xfrm>
            <a:off x="935986" y="836712"/>
            <a:ext cx="7884486" cy="43204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3200" u="none" cap="none" strike="noStrike">
                <a:solidFill>
                  <a:schemeClr val="dk1"/>
                </a:solidFill>
                <a:latin typeface="Calibri"/>
                <a:ea typeface="Calibri"/>
                <a:cs typeface="Calibri"/>
                <a:sym typeface="Calibri"/>
              </a:rPr>
              <a:t>Redes de transmisión de datos</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400">
                <a:solidFill>
                  <a:schemeClr val="dk1"/>
                </a:solidFill>
                <a:latin typeface="Calibri"/>
                <a:ea typeface="Calibri"/>
                <a:cs typeface="Calibri"/>
                <a:sym typeface="Calibri"/>
              </a:rPr>
              <a:t>Definición:</a:t>
            </a:r>
            <a:r>
              <a:rPr lang="es-ES" sz="2400">
                <a:solidFill>
                  <a:schemeClr val="dk1"/>
                </a:solidFill>
                <a:latin typeface="Calibri"/>
                <a:ea typeface="Calibri"/>
                <a:cs typeface="Calibri"/>
                <a:sym typeface="Calibri"/>
              </a:rPr>
              <a:t> </a:t>
            </a:r>
            <a:br>
              <a:rPr lang="es-ES" sz="2400">
                <a:solidFill>
                  <a:schemeClr val="dk1"/>
                </a:solidFill>
                <a:latin typeface="Calibri"/>
                <a:ea typeface="Calibri"/>
                <a:cs typeface="Calibri"/>
                <a:sym typeface="Calibri"/>
              </a:rPr>
            </a:br>
            <a:br>
              <a:rPr lang="es-ES" sz="2400">
                <a:solidFill>
                  <a:schemeClr val="dk1"/>
                </a:solidFill>
                <a:latin typeface="Calibri"/>
                <a:ea typeface="Calibri"/>
                <a:cs typeface="Calibri"/>
                <a:sym typeface="Calibri"/>
              </a:rPr>
            </a:br>
            <a:r>
              <a:rPr lang="es-ES" sz="2800">
                <a:solidFill>
                  <a:schemeClr val="dk1"/>
                </a:solidFill>
                <a:latin typeface="Calibri"/>
                <a:ea typeface="Calibri"/>
                <a:cs typeface="Calibri"/>
                <a:sym typeface="Calibri"/>
              </a:rPr>
              <a:t>Proceso de transporte de datos de un </a:t>
            </a:r>
            <a:r>
              <a:rPr b="1" lang="es-ES" sz="2800">
                <a:solidFill>
                  <a:schemeClr val="dk1"/>
                </a:solidFill>
                <a:latin typeface="Calibri"/>
                <a:ea typeface="Calibri"/>
                <a:cs typeface="Calibri"/>
                <a:sym typeface="Calibri"/>
              </a:rPr>
              <a:t>punto a otro</a:t>
            </a:r>
            <a:r>
              <a:rPr lang="es-ES" sz="2800">
                <a:solidFill>
                  <a:schemeClr val="dk1"/>
                </a:solidFill>
                <a:latin typeface="Calibri"/>
                <a:ea typeface="Calibri"/>
                <a:cs typeface="Calibri"/>
                <a:sym typeface="Calibri"/>
              </a:rPr>
              <a:t>. Las </a:t>
            </a:r>
            <a:r>
              <a:rPr b="1" lang="es-ES" sz="2800">
                <a:solidFill>
                  <a:schemeClr val="dk1"/>
                </a:solidFill>
                <a:latin typeface="Calibri"/>
                <a:ea typeface="Calibri"/>
                <a:cs typeface="Calibri"/>
                <a:sym typeface="Calibri"/>
              </a:rPr>
              <a:t>redes</a:t>
            </a:r>
            <a:r>
              <a:rPr lang="es-ES" sz="2800">
                <a:solidFill>
                  <a:schemeClr val="dk1"/>
                </a:solidFill>
                <a:latin typeface="Calibri"/>
                <a:ea typeface="Calibri"/>
                <a:cs typeface="Calibri"/>
                <a:sym typeface="Calibri"/>
              </a:rPr>
              <a:t> son sistemas de comunicación diseñados para </a:t>
            </a:r>
            <a:r>
              <a:rPr b="1" lang="es-ES" sz="2800">
                <a:solidFill>
                  <a:schemeClr val="dk1"/>
                </a:solidFill>
                <a:latin typeface="Calibri"/>
                <a:ea typeface="Calibri"/>
                <a:cs typeface="Calibri"/>
                <a:sym typeface="Calibri"/>
              </a:rPr>
              <a:t>enviar datos </a:t>
            </a:r>
            <a:r>
              <a:rPr lang="es-ES" sz="2800">
                <a:solidFill>
                  <a:schemeClr val="dk1"/>
                </a:solidFill>
                <a:latin typeface="Calibri"/>
                <a:ea typeface="Calibri"/>
                <a:cs typeface="Calibri"/>
                <a:sym typeface="Calibri"/>
              </a:rPr>
              <a:t>desde el emisor al receptor.</a:t>
            </a:r>
            <a:endParaRPr sz="28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108" name="Google Shape;108;p6"/>
          <p:cNvPicPr preferRelativeResize="0"/>
          <p:nvPr/>
        </p:nvPicPr>
        <p:blipFill rotWithShape="1">
          <a:blip r:embed="rId3">
            <a:alphaModFix/>
          </a:blip>
          <a:srcRect b="0" l="0" r="0" t="0"/>
          <a:stretch/>
        </p:blipFill>
        <p:spPr>
          <a:xfrm>
            <a:off x="2987824" y="4149080"/>
            <a:ext cx="2761262" cy="24482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14" name="Google Shape;114;p7"/>
          <p:cNvSpPr txBox="1"/>
          <p:nvPr/>
        </p:nvSpPr>
        <p:spPr>
          <a:xfrm>
            <a:off x="935986" y="836712"/>
            <a:ext cx="7884486" cy="43204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transmisión de datos</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b="1" lang="es-ES" sz="1800">
                <a:solidFill>
                  <a:schemeClr val="dk1"/>
                </a:solidFill>
                <a:latin typeface="Calibri"/>
                <a:ea typeface="Calibri"/>
                <a:cs typeface="Calibri"/>
                <a:sym typeface="Calibri"/>
              </a:rPr>
              <a:t>Por experiencia no es práctico que dos o más dispositivos se conecten directamente. Esto es debido a las siguientes circunstancias:</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s-ES" sz="1800">
                <a:solidFill>
                  <a:schemeClr val="dk1"/>
                </a:solidFill>
                <a:latin typeface="Calibri"/>
                <a:ea typeface="Calibri"/>
                <a:cs typeface="Calibri"/>
                <a:sym typeface="Calibri"/>
              </a:rPr>
              <a:t>La distancia: </a:t>
            </a:r>
            <a:r>
              <a:rPr lang="es-ES" sz="1800">
                <a:solidFill>
                  <a:schemeClr val="dk1"/>
                </a:solidFill>
                <a:latin typeface="Calibri"/>
                <a:ea typeface="Calibri"/>
                <a:cs typeface="Calibri"/>
                <a:sym typeface="Calibri"/>
              </a:rPr>
              <a:t>puede darse el caso que dos dispositivos necesiten comunicarse entre sí y estos estén a miles de kilómetros de distancia. Un enlace punto a punto no estaría justificado económicamente o técnicamente.</a:t>
            </a:r>
            <a:br>
              <a:rPr lang="es-E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s-ES" sz="1800">
                <a:solidFill>
                  <a:schemeClr val="dk1"/>
                </a:solidFill>
                <a:latin typeface="Calibri"/>
                <a:ea typeface="Calibri"/>
                <a:cs typeface="Calibri"/>
                <a:sym typeface="Calibri"/>
              </a:rPr>
              <a:t>Interconexión con más dispositivos: </a:t>
            </a:r>
            <a:r>
              <a:rPr lang="es-ES" sz="1800">
                <a:solidFill>
                  <a:schemeClr val="dk1"/>
                </a:solidFill>
                <a:latin typeface="Calibri"/>
                <a:ea typeface="Calibri"/>
                <a:cs typeface="Calibri"/>
                <a:sym typeface="Calibri"/>
              </a:rPr>
              <a:t>si un dispositivo necesita conectarse con más de uno en diferentes instantes de tiempo, no es práctico utilizar enlaces con cada uno de ellos. Por ejemplo, la red de telefonía o una red informática de una empresa.</a:t>
            </a:r>
            <a:br>
              <a:rPr lang="es-ES"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s-ES" sz="3200">
                <a:solidFill>
                  <a:schemeClr val="dk1"/>
                </a:solidFill>
                <a:latin typeface="Calibri"/>
                <a:ea typeface="Calibri"/>
                <a:cs typeface="Calibri"/>
                <a:sym typeface="Calibri"/>
              </a:rPr>
              <a:t>Solución: Red de conmutación</a:t>
            </a:r>
            <a:endParaRPr b="1" sz="32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8"/>
          <p:cNvSpPr txBox="1"/>
          <p:nvPr>
            <p:ph type="title"/>
          </p:nvPr>
        </p:nvSpPr>
        <p:spPr>
          <a:xfrm>
            <a:off x="827583" y="28610"/>
            <a:ext cx="7488833" cy="9269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85CF"/>
              </a:buClr>
              <a:buSzPts val="1600"/>
              <a:buFont typeface="Open Sans"/>
              <a:buNone/>
            </a:pPr>
            <a:r>
              <a:rPr lang="es-ES" sz="1600"/>
              <a:t>Redes</a:t>
            </a:r>
            <a:endParaRPr sz="1600"/>
          </a:p>
        </p:txBody>
      </p:sp>
      <p:sp>
        <p:nvSpPr>
          <p:cNvPr id="120" name="Google Shape;120;p8"/>
          <p:cNvSpPr txBox="1"/>
          <p:nvPr/>
        </p:nvSpPr>
        <p:spPr>
          <a:xfrm>
            <a:off x="935986" y="836712"/>
            <a:ext cx="7884486" cy="52565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Calibri"/>
                <a:ea typeface="Calibri"/>
                <a:cs typeface="Calibri"/>
                <a:sym typeface="Calibri"/>
              </a:rPr>
              <a:t>Redes de área amplia (WAN)</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rPr b="1" lang="es-ES" sz="2800">
                <a:solidFill>
                  <a:schemeClr val="dk1"/>
                </a:solidFill>
                <a:latin typeface="Calibri"/>
                <a:ea typeface="Calibri"/>
                <a:cs typeface="Calibri"/>
                <a:sym typeface="Calibri"/>
              </a:rPr>
              <a:t>Características</a:t>
            </a:r>
            <a:endParaRPr b="1"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Se caracterizan por utilizar normalmente </a:t>
            </a:r>
            <a:r>
              <a:rPr b="1" lang="es-ES" sz="1800">
                <a:solidFill>
                  <a:schemeClr val="dk1"/>
                </a:solidFill>
                <a:latin typeface="Calibri"/>
                <a:ea typeface="Calibri"/>
                <a:cs typeface="Calibri"/>
                <a:sym typeface="Calibri"/>
              </a:rPr>
              <a:t>medios telefónicos</a:t>
            </a:r>
            <a:r>
              <a:rPr lang="es-ES" sz="1800">
                <a:solidFill>
                  <a:schemeClr val="dk1"/>
                </a:solidFill>
                <a:latin typeface="Calibri"/>
                <a:ea typeface="Calibri"/>
                <a:cs typeface="Calibri"/>
                <a:sym typeface="Calibri"/>
              </a:rPr>
              <a:t>, diseñados en principio para transportar la </a:t>
            </a:r>
            <a:r>
              <a:rPr b="1" lang="es-ES" sz="1800">
                <a:solidFill>
                  <a:schemeClr val="dk1"/>
                </a:solidFill>
                <a:latin typeface="Calibri"/>
                <a:ea typeface="Calibri"/>
                <a:cs typeface="Calibri"/>
                <a:sym typeface="Calibri"/>
              </a:rPr>
              <a:t>voz</a:t>
            </a:r>
            <a:r>
              <a:rPr lang="es-ES" sz="18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Son servicios contratados normalmente a </a:t>
            </a:r>
            <a:r>
              <a:rPr b="1" lang="es-ES" sz="1800">
                <a:solidFill>
                  <a:schemeClr val="dk1"/>
                </a:solidFill>
                <a:latin typeface="Calibri"/>
                <a:ea typeface="Calibri"/>
                <a:cs typeface="Calibri"/>
                <a:sym typeface="Calibri"/>
              </a:rPr>
              <a:t>operadoras</a:t>
            </a:r>
            <a:r>
              <a:rPr lang="es-ES" sz="1800">
                <a:solidFill>
                  <a:schemeClr val="dk1"/>
                </a:solidFill>
                <a:latin typeface="Calibri"/>
                <a:ea typeface="Calibri"/>
                <a:cs typeface="Calibri"/>
                <a:sym typeface="Calibri"/>
              </a:rPr>
              <a:t> (Movistar (Telefónica), Vodafone, etc.).</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Las comunicaciones tienen un </a:t>
            </a:r>
            <a:r>
              <a:rPr b="1" lang="es-ES" sz="1800">
                <a:solidFill>
                  <a:schemeClr val="dk1"/>
                </a:solidFill>
                <a:latin typeface="Calibri"/>
                <a:ea typeface="Calibri"/>
                <a:cs typeface="Calibri"/>
                <a:sym typeface="Calibri"/>
              </a:rPr>
              <a:t>costo elevado</a:t>
            </a:r>
            <a:r>
              <a:rPr lang="es-ES" sz="1800">
                <a:solidFill>
                  <a:schemeClr val="dk1"/>
                </a:solidFill>
                <a:latin typeface="Calibri"/>
                <a:ea typeface="Calibri"/>
                <a:cs typeface="Calibri"/>
                <a:sym typeface="Calibri"/>
              </a:rPr>
              <a:t>, por lo que se suele </a:t>
            </a:r>
            <a:r>
              <a:rPr b="1" lang="es-ES" sz="1800">
                <a:solidFill>
                  <a:schemeClr val="dk1"/>
                </a:solidFill>
                <a:latin typeface="Calibri"/>
                <a:ea typeface="Calibri"/>
                <a:cs typeface="Calibri"/>
                <a:sym typeface="Calibri"/>
              </a:rPr>
              <a:t>optimizar</a:t>
            </a:r>
            <a:r>
              <a:rPr lang="es-ES" sz="1800">
                <a:solidFill>
                  <a:schemeClr val="dk1"/>
                </a:solidFill>
                <a:latin typeface="Calibri"/>
                <a:ea typeface="Calibri"/>
                <a:cs typeface="Calibri"/>
                <a:sym typeface="Calibri"/>
              </a:rPr>
              <a:t> su diseño.</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Normalmente utilizan enlaces (conexiones o circuitos) </a:t>
            </a:r>
            <a:r>
              <a:rPr b="1" lang="es-ES" sz="1800">
                <a:solidFill>
                  <a:schemeClr val="dk1"/>
                </a:solidFill>
                <a:latin typeface="Calibri"/>
                <a:ea typeface="Calibri"/>
                <a:cs typeface="Calibri"/>
                <a:sym typeface="Calibri"/>
              </a:rPr>
              <a:t>punto a punto </a:t>
            </a:r>
            <a:r>
              <a:rPr lang="es-ES" sz="1800">
                <a:solidFill>
                  <a:schemeClr val="dk1"/>
                </a:solidFill>
                <a:latin typeface="Calibri"/>
                <a:ea typeface="Calibri"/>
                <a:cs typeface="Calibri"/>
                <a:sym typeface="Calibri"/>
              </a:rPr>
              <a:t>“temporales” o “permanentes”, salvo las comunicaciones vía satélite que son </a:t>
            </a:r>
            <a:r>
              <a:rPr b="1" i="1" lang="es-ES" sz="1800" u="sng">
                <a:solidFill>
                  <a:schemeClr val="hlink"/>
                </a:solidFill>
                <a:latin typeface="Calibri"/>
                <a:ea typeface="Calibri"/>
                <a:cs typeface="Calibri"/>
                <a:sym typeface="Calibri"/>
                <a:hlinkClick r:id="rId3"/>
              </a:rPr>
              <a:t>broadcast</a:t>
            </a:r>
            <a:r>
              <a:rPr lang="es-ES" sz="1800">
                <a:solidFill>
                  <a:schemeClr val="dk1"/>
                </a:solidFill>
                <a:latin typeface="Calibri"/>
                <a:ea typeface="Calibri"/>
                <a:cs typeface="Calibri"/>
                <a:sym typeface="Calibri"/>
              </a:rPr>
              <a:t>. También hay servicios WAN que son redes de conmutación de paquetes.</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Los circuitos permanentes se llaman </a:t>
            </a:r>
            <a:r>
              <a:rPr b="1" lang="es-ES" sz="1800">
                <a:solidFill>
                  <a:schemeClr val="dk1"/>
                </a:solidFill>
                <a:latin typeface="Calibri"/>
                <a:ea typeface="Calibri"/>
                <a:cs typeface="Calibri"/>
                <a:sym typeface="Calibri"/>
              </a:rPr>
              <a:t>PVC</a:t>
            </a:r>
            <a:r>
              <a:rPr lang="es-ES" sz="1800">
                <a:solidFill>
                  <a:schemeClr val="dk1"/>
                </a:solidFill>
                <a:latin typeface="Calibri"/>
                <a:ea typeface="Calibri"/>
                <a:cs typeface="Calibri"/>
                <a:sym typeface="Calibri"/>
              </a:rPr>
              <a:t> (</a:t>
            </a:r>
            <a:r>
              <a:rPr i="1" lang="es-ES" sz="1800">
                <a:solidFill>
                  <a:schemeClr val="dk1"/>
                </a:solidFill>
                <a:latin typeface="Calibri"/>
                <a:ea typeface="Calibri"/>
                <a:cs typeface="Calibri"/>
                <a:sym typeface="Calibri"/>
              </a:rPr>
              <a:t>Permanent Virtual Circuit</a:t>
            </a:r>
            <a:r>
              <a:rPr lang="es-ES" sz="1800">
                <a:solidFill>
                  <a:schemeClr val="dk1"/>
                </a:solidFill>
                <a:latin typeface="Calibri"/>
                <a:ea typeface="Calibri"/>
                <a:cs typeface="Calibri"/>
                <a:sym typeface="Calibri"/>
              </a:rPr>
              <a:t>) y los temporales (o conmutados, </a:t>
            </a:r>
            <a:r>
              <a:rPr i="1" lang="es-ES" sz="1800">
                <a:solidFill>
                  <a:schemeClr val="dk1"/>
                </a:solidFill>
                <a:latin typeface="Calibri"/>
                <a:ea typeface="Calibri"/>
                <a:cs typeface="Calibri"/>
                <a:sym typeface="Calibri"/>
              </a:rPr>
              <a:t>switched</a:t>
            </a:r>
            <a:r>
              <a:rPr lang="es-ES" sz="1800">
                <a:solidFill>
                  <a:schemeClr val="dk1"/>
                </a:solidFill>
                <a:latin typeface="Calibri"/>
                <a:ea typeface="Calibri"/>
                <a:cs typeface="Calibri"/>
                <a:sym typeface="Calibri"/>
              </a:rPr>
              <a:t>) se llaman </a:t>
            </a:r>
            <a:r>
              <a:rPr b="1" lang="es-ES" sz="1800">
                <a:solidFill>
                  <a:schemeClr val="dk1"/>
                </a:solidFill>
                <a:latin typeface="Calibri"/>
                <a:ea typeface="Calibri"/>
                <a:cs typeface="Calibri"/>
                <a:sym typeface="Calibri"/>
              </a:rPr>
              <a:t>SVC</a:t>
            </a:r>
            <a:r>
              <a:rPr lang="es-ES" sz="18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Las tecnologías utilizadas para mandar la información en  las redes WAN son: </a:t>
            </a:r>
            <a:r>
              <a:rPr b="1" i="1" lang="es-ES" sz="1800">
                <a:solidFill>
                  <a:schemeClr val="dk1"/>
                </a:solidFill>
                <a:latin typeface="Calibri"/>
                <a:ea typeface="Calibri"/>
                <a:cs typeface="Calibri"/>
                <a:sym typeface="Calibri"/>
              </a:rPr>
              <a:t>líneas dedicadas</a:t>
            </a:r>
            <a:r>
              <a:rPr lang="es-ES" sz="1800">
                <a:solidFill>
                  <a:schemeClr val="dk1"/>
                </a:solidFill>
                <a:latin typeface="Calibri"/>
                <a:ea typeface="Calibri"/>
                <a:cs typeface="Calibri"/>
                <a:sym typeface="Calibri"/>
              </a:rPr>
              <a:t>, </a:t>
            </a:r>
            <a:r>
              <a:rPr b="1" i="1" lang="es-ES" sz="1800" u="sng">
                <a:solidFill>
                  <a:schemeClr val="hlink"/>
                </a:solidFill>
                <a:latin typeface="Calibri"/>
                <a:ea typeface="Calibri"/>
                <a:cs typeface="Calibri"/>
                <a:sym typeface="Calibri"/>
                <a:hlinkClick r:id="rId4"/>
              </a:rPr>
              <a:t>conmutación de paquetes</a:t>
            </a:r>
            <a:r>
              <a:rPr b="1" i="1" lang="es-ES" sz="1800">
                <a:solidFill>
                  <a:schemeClr val="dk1"/>
                </a:solidFill>
                <a:latin typeface="Calibri"/>
                <a:ea typeface="Calibri"/>
                <a:cs typeface="Calibri"/>
                <a:sym typeface="Calibri"/>
              </a:rPr>
              <a:t> </a:t>
            </a:r>
            <a:r>
              <a:rPr lang="es-ES" sz="1800">
                <a:solidFill>
                  <a:schemeClr val="dk1"/>
                </a:solidFill>
                <a:latin typeface="Calibri"/>
                <a:ea typeface="Calibri"/>
                <a:cs typeface="Calibri"/>
                <a:sym typeface="Calibri"/>
              </a:rPr>
              <a:t>y </a:t>
            </a:r>
            <a:r>
              <a:rPr b="1" i="1" lang="es-ES" sz="1800" u="sng">
                <a:solidFill>
                  <a:schemeClr val="hlink"/>
                </a:solidFill>
                <a:latin typeface="Calibri"/>
                <a:ea typeface="Calibri"/>
                <a:cs typeface="Calibri"/>
                <a:sym typeface="Calibri"/>
                <a:hlinkClick r:id="rId5"/>
              </a:rPr>
              <a:t>conmutación de circuitos</a:t>
            </a:r>
            <a:r>
              <a:rPr lang="es-ES" sz="1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61950" lvl="0" marL="5143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2014-06-27T15:05:12Z</dcterms:created>
  <dc:creator>COMUNICACION</dc:creator>
</cp:coreProperties>
</file>